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kid" initials="B" lastIdx="1" clrIdx="0">
    <p:extLst>
      <p:ext uri="{19B8F6BF-5375-455C-9EA6-DF929625EA0E}">
        <p15:presenceInfo xmlns:p15="http://schemas.microsoft.com/office/powerpoint/2012/main" userId="Besk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95CAD-3CE4-4BA1-BE62-EA3BA3B8C0D1}" type="datetimeFigureOut">
              <a:rPr lang="pl-PL" smtClean="0"/>
              <a:t>2019-04-23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0F37D-3571-4A3D-8174-DCD792B0F3E4}" type="slidenum">
              <a:rPr lang="pl-PL" smtClean="0"/>
              <a:t>‹#›</a:t>
            </a:fld>
            <a:endParaRPr lang="pl-PL" dirty="0"/>
          </a:p>
        </p:txBody>
      </p:sp>
    </p:spTree>
    <p:extLst>
      <p:ext uri="{BB962C8B-B14F-4D97-AF65-F5344CB8AC3E}">
        <p14:creationId xmlns:p14="http://schemas.microsoft.com/office/powerpoint/2010/main" val="169495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D28632C-48DD-4385-BFDA-2FA3CC9F9E3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631FD952-B5DB-444C-8A77-EED34C3E2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B28ADF48-9604-4DC4-93D4-9771391717AF}"/>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1271D462-DED5-459D-B1A6-6665CAEBF9BE}"/>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 xmlns:a16="http://schemas.microsoft.com/office/drawing/2014/main" id="{655F0145-FF61-456D-8398-A3E608EBA4A5}"/>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342972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875AF3-9CCE-4DD7-A63D-7AF53171363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16B135DD-FAF7-4391-AAFB-8E39DF86995B}"/>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C979D38-5310-4A06-B9E1-B4A16F50D58C}"/>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91D52BE5-2CE5-4B55-97FF-47E07B6D3DE3}"/>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 xmlns:a16="http://schemas.microsoft.com/office/drawing/2014/main" id="{3F0A278B-BCF9-4D7D-B9E1-2D08FF99E648}"/>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45888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0E29B97B-4294-4DBE-89D1-D66C792A632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71268A91-957E-4CE8-9A5F-D8AA4ACB3AE0}"/>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B6B8AD35-EA84-40DC-8184-00BF64D7DBB1}"/>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1F401E06-7118-4A9F-BC02-3456D24567B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 xmlns:a16="http://schemas.microsoft.com/office/drawing/2014/main" id="{BE4AC565-939D-4D82-936D-8CA6E8A5E65D}"/>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14592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3394153-18CB-4C46-8181-8379A232492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5A3D49A3-453A-47DA-A905-8C944C246E94}"/>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AE40134-C302-450A-8AFD-BD46418FD9FE}"/>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F0E6E675-F07A-4439-911D-4E26B49A39BB}"/>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 xmlns:a16="http://schemas.microsoft.com/office/drawing/2014/main" id="{3C1C72C3-5F42-4493-9080-92A705C399B6}"/>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377545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8310F5E-7D1D-40FA-9A5A-34AB23E3723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E5A30278-92B1-4C90-BF4D-E6179F24E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 xmlns:a16="http://schemas.microsoft.com/office/drawing/2014/main" id="{48D55DE9-E9C0-4EF5-B43E-1F5621A91065}"/>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143A60A2-C010-4480-8ABE-74C8EF51B4C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 xmlns:a16="http://schemas.microsoft.com/office/drawing/2014/main" id="{F7605464-CDD1-4422-A50E-CAEBC3F6746B}"/>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216137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4CFC315-647F-45D5-A1B1-E4D253B852F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2E931F35-C1A9-4366-9F41-3D7523018402}"/>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B4109291-C5DF-4F13-90CA-CE17CC7F1136}"/>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16E6DE82-9D4C-4A8E-B0EC-26B53F51B088}"/>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6" name="Symbol zastępczy stopki 5">
            <a:extLst>
              <a:ext uri="{FF2B5EF4-FFF2-40B4-BE49-F238E27FC236}">
                <a16:creationId xmlns="" xmlns:a16="http://schemas.microsoft.com/office/drawing/2014/main" id="{BD70C048-6E16-4E6B-97F1-3434E1716595}"/>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 xmlns:a16="http://schemas.microsoft.com/office/drawing/2014/main" id="{8E9B85E9-22CF-4424-B388-69D6F53FFA5B}"/>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55432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26AFB9A-DF7E-4E90-B59F-39493B2DF8F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86518871-A3A9-4AA2-BBAD-E5AA3BF8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 xmlns:a16="http://schemas.microsoft.com/office/drawing/2014/main" id="{C86B811D-49B8-4A7F-AB8F-53D0CE288AB9}"/>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D290E121-B11B-408A-B700-EE986F515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 xmlns:a16="http://schemas.microsoft.com/office/drawing/2014/main" id="{6B8158DF-6682-4CB3-AC3E-4410B4940CDE}"/>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47715B37-0AE9-40E6-B315-1CA89D12C699}"/>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8" name="Symbol zastępczy stopki 7">
            <a:extLst>
              <a:ext uri="{FF2B5EF4-FFF2-40B4-BE49-F238E27FC236}">
                <a16:creationId xmlns="" xmlns:a16="http://schemas.microsoft.com/office/drawing/2014/main" id="{B1A01E3E-4928-4B07-92D3-119EBA804A50}"/>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 xmlns:a16="http://schemas.microsoft.com/office/drawing/2014/main" id="{F00D339A-20FB-45CE-8125-A03DD95D8AF8}"/>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2538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47DF9A7-2073-4F6F-93ED-8B036D383A4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A4EC7BA4-F441-443C-847A-C95CC3BC2362}"/>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4" name="Symbol zastępczy stopki 3">
            <a:extLst>
              <a:ext uri="{FF2B5EF4-FFF2-40B4-BE49-F238E27FC236}">
                <a16:creationId xmlns="" xmlns:a16="http://schemas.microsoft.com/office/drawing/2014/main" id="{01896B0B-9D8B-4F6A-8D63-2CF120FBFCD7}"/>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 xmlns:a16="http://schemas.microsoft.com/office/drawing/2014/main" id="{B95A6815-C192-4C0C-B2E6-430036A46AC9}"/>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39045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5D90E530-C42F-4FA2-A438-51C167DD8D74}"/>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3" name="Symbol zastępczy stopki 2">
            <a:extLst>
              <a:ext uri="{FF2B5EF4-FFF2-40B4-BE49-F238E27FC236}">
                <a16:creationId xmlns="" xmlns:a16="http://schemas.microsoft.com/office/drawing/2014/main" id="{2356C1B8-707A-4157-B035-5595EBD1368B}"/>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 xmlns:a16="http://schemas.microsoft.com/office/drawing/2014/main" id="{2357F281-26A5-4DFC-9BFE-6EEEA4FEEEE6}"/>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11396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3EA7397-BD98-481E-BDF2-10A91A1CB8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CC1761F4-B28A-4EF2-A03D-8CFE0F7AB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BD51B174-0652-40C6-B216-C3EC34BE9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7501DEB3-9B5B-408B-8475-FE5D94FB0318}"/>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6" name="Symbol zastępczy stopki 5">
            <a:extLst>
              <a:ext uri="{FF2B5EF4-FFF2-40B4-BE49-F238E27FC236}">
                <a16:creationId xmlns="" xmlns:a16="http://schemas.microsoft.com/office/drawing/2014/main" id="{351A2B6F-5CAB-4557-AD2B-946721B42257}"/>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 xmlns:a16="http://schemas.microsoft.com/office/drawing/2014/main" id="{0DD1ABDF-0D0A-4458-B14B-84E6FF03312A}"/>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273753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D7EE7F5-AAF8-4BAB-9A80-B86EE61C86C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12BC1CA9-A59F-4570-BB8E-A7F12A92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 xmlns:a16="http://schemas.microsoft.com/office/drawing/2014/main" id="{78B4C473-DAE1-4F3D-A73F-5B1E582F7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559F8E29-B50F-465B-86C3-DF85CDB468F6}"/>
              </a:ext>
            </a:extLst>
          </p:cNvPr>
          <p:cNvSpPr>
            <a:spLocks noGrp="1"/>
          </p:cNvSpPr>
          <p:nvPr>
            <p:ph type="dt" sz="half" idx="10"/>
          </p:nvPr>
        </p:nvSpPr>
        <p:spPr/>
        <p:txBody>
          <a:bodyPr/>
          <a:lstStyle/>
          <a:p>
            <a:fld id="{515CB1E6-6592-4969-881C-1F8E6B07923E}" type="datetimeFigureOut">
              <a:rPr lang="pl-PL" smtClean="0"/>
              <a:t>2019-04-23</a:t>
            </a:fld>
            <a:endParaRPr lang="pl-PL" dirty="0"/>
          </a:p>
        </p:txBody>
      </p:sp>
      <p:sp>
        <p:nvSpPr>
          <p:cNvPr id="6" name="Symbol zastępczy stopki 5">
            <a:extLst>
              <a:ext uri="{FF2B5EF4-FFF2-40B4-BE49-F238E27FC236}">
                <a16:creationId xmlns="" xmlns:a16="http://schemas.microsoft.com/office/drawing/2014/main" id="{BDABA67E-0A30-416F-8B05-B991B880896A}"/>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 xmlns:a16="http://schemas.microsoft.com/office/drawing/2014/main" id="{8CB78DEC-00FA-413F-81D1-06C6D5697F36}"/>
              </a:ext>
            </a:extLst>
          </p:cNvPr>
          <p:cNvSpPr>
            <a:spLocks noGrp="1"/>
          </p:cNvSpPr>
          <p:nvPr>
            <p:ph type="sldNum" sz="quarter" idx="12"/>
          </p:nvPr>
        </p:nvSpPr>
        <p:spPr/>
        <p:txBody>
          <a:bodyPr/>
          <a:lstStyle/>
          <a:p>
            <a:fld id="{FE6C2978-38C7-49B2-AC78-0FFBF7CB6F55}" type="slidenum">
              <a:rPr lang="pl-PL" smtClean="0"/>
              <a:t>‹#›</a:t>
            </a:fld>
            <a:endParaRPr lang="pl-PL" dirty="0"/>
          </a:p>
        </p:txBody>
      </p:sp>
    </p:spTree>
    <p:extLst>
      <p:ext uri="{BB962C8B-B14F-4D97-AF65-F5344CB8AC3E}">
        <p14:creationId xmlns:p14="http://schemas.microsoft.com/office/powerpoint/2010/main" val="286798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3AD22BFB-1940-4C0C-8926-5E52DA508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3AC2AB30-5CC4-4BA0-B426-B20BC2689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F7987BFE-4042-4BA0-8494-41B7A225C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CB1E6-6592-4969-881C-1F8E6B07923E}" type="datetimeFigureOut">
              <a:rPr lang="pl-PL" smtClean="0"/>
              <a:t>2019-04-23</a:t>
            </a:fld>
            <a:endParaRPr lang="pl-PL" dirty="0"/>
          </a:p>
        </p:txBody>
      </p:sp>
      <p:sp>
        <p:nvSpPr>
          <p:cNvPr id="5" name="Symbol zastępczy stopki 4">
            <a:extLst>
              <a:ext uri="{FF2B5EF4-FFF2-40B4-BE49-F238E27FC236}">
                <a16:creationId xmlns="" xmlns:a16="http://schemas.microsoft.com/office/drawing/2014/main" id="{51BA5297-CF4C-4116-9A9F-C24ED5CCF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 xmlns:a16="http://schemas.microsoft.com/office/drawing/2014/main" id="{6A1E8967-17DE-4B3D-ACC2-CD74383CE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C2978-38C7-49B2-AC78-0FFBF7CB6F55}" type="slidenum">
              <a:rPr lang="pl-PL" smtClean="0"/>
              <a:t>‹#›</a:t>
            </a:fld>
            <a:endParaRPr lang="pl-PL" dirty="0"/>
          </a:p>
        </p:txBody>
      </p:sp>
    </p:spTree>
    <p:extLst>
      <p:ext uri="{BB962C8B-B14F-4D97-AF65-F5344CB8AC3E}">
        <p14:creationId xmlns:p14="http://schemas.microsoft.com/office/powerpoint/2010/main" val="27774593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72031C9E-4847-45A4-9D42-6F84C1AA3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34" y="1153186"/>
            <a:ext cx="4524574" cy="5361914"/>
          </a:xfrm>
          <a:prstGeom prst="rect">
            <a:avLst/>
          </a:prstGeom>
          <a:ln>
            <a:noFill/>
          </a:ln>
          <a:effectLst>
            <a:softEdge rad="112500"/>
          </a:effectLst>
        </p:spPr>
      </p:pic>
      <p:sp>
        <p:nvSpPr>
          <p:cNvPr id="7" name="pole tekstowe 6">
            <a:extLst>
              <a:ext uri="{FF2B5EF4-FFF2-40B4-BE49-F238E27FC236}">
                <a16:creationId xmlns="" xmlns:a16="http://schemas.microsoft.com/office/drawing/2014/main" id="{2412A76F-9E2C-4462-8BCC-E5A2DD2F9D6B}"/>
              </a:ext>
            </a:extLst>
          </p:cNvPr>
          <p:cNvSpPr txBox="1"/>
          <p:nvPr/>
        </p:nvSpPr>
        <p:spPr>
          <a:xfrm>
            <a:off x="6457696" y="1153186"/>
            <a:ext cx="4436533" cy="954107"/>
          </a:xfrm>
          <a:prstGeom prst="rect">
            <a:avLst/>
          </a:prstGeom>
          <a:noFill/>
        </p:spPr>
        <p:txBody>
          <a:bodyPr wrap="square" rtlCol="0">
            <a:spAutoFit/>
          </a:bodyPr>
          <a:lstStyle/>
          <a:p>
            <a:pPr algn="ctr"/>
            <a:r>
              <a:rPr lang="pl-PL" sz="2800" b="1" dirty="0"/>
              <a:t>PREZENTACJA</a:t>
            </a:r>
          </a:p>
          <a:p>
            <a:pPr algn="ctr"/>
            <a:r>
              <a:rPr lang="pl-PL" sz="2800" b="1" dirty="0"/>
              <a:t> PRZEPISÓW KULINARNYCH </a:t>
            </a:r>
          </a:p>
        </p:txBody>
      </p:sp>
      <p:sp>
        <p:nvSpPr>
          <p:cNvPr id="8" name="pole tekstowe 7">
            <a:extLst>
              <a:ext uri="{FF2B5EF4-FFF2-40B4-BE49-F238E27FC236}">
                <a16:creationId xmlns="" xmlns:a16="http://schemas.microsoft.com/office/drawing/2014/main" id="{F61F7933-647A-4D87-93F5-320A6871D746}"/>
              </a:ext>
            </a:extLst>
          </p:cNvPr>
          <p:cNvSpPr txBox="1"/>
          <p:nvPr/>
        </p:nvSpPr>
        <p:spPr>
          <a:xfrm>
            <a:off x="6230112" y="2657081"/>
            <a:ext cx="5404443" cy="3231654"/>
          </a:xfrm>
          <a:prstGeom prst="rect">
            <a:avLst/>
          </a:prstGeom>
          <a:noFill/>
          <a:effectLst>
            <a:outerShdw blurRad="50800" dist="50800" dir="5400000" algn="ctr" rotWithShape="0">
              <a:schemeClr val="accent1">
                <a:lumMod val="60000"/>
                <a:lumOff val="40000"/>
              </a:schemeClr>
            </a:outerShdw>
          </a:effectLst>
        </p:spPr>
        <p:txBody>
          <a:bodyPr wrap="square" rtlCol="0">
            <a:spAutoFit/>
          </a:bodyPr>
          <a:lstStyle/>
          <a:p>
            <a:r>
              <a:rPr lang="pl-PL" sz="2000" b="1" dirty="0" smtClean="0"/>
              <a:t>Inspiracją </a:t>
            </a:r>
            <a:r>
              <a:rPr lang="pl-PL" sz="2000" b="1" dirty="0"/>
              <a:t>warsztatów było przybliżenie pasterskich tradycji kulinarnych górali nadpopradzkich, która przez lata kształtowała </a:t>
            </a:r>
            <a:r>
              <a:rPr lang="pl-PL" sz="2000" b="1" dirty="0" smtClean="0"/>
              <a:t>się pod wpływem zamieszkałych </a:t>
            </a:r>
            <a:r>
              <a:rPr lang="pl-PL" sz="2000" b="1" dirty="0"/>
              <a:t>na naszych terenach osadników wołoskich.</a:t>
            </a:r>
          </a:p>
          <a:p>
            <a:endParaRPr lang="pl-PL" sz="2000" b="1" dirty="0" smtClean="0"/>
          </a:p>
          <a:p>
            <a:r>
              <a:rPr lang="pl-PL" sz="2000" b="1" dirty="0" smtClean="0"/>
              <a:t>Prezentowane </a:t>
            </a:r>
            <a:r>
              <a:rPr lang="pl-PL" sz="2000" b="1" dirty="0"/>
              <a:t>potrawy zostały przygotowane wg dziedzictwa kulturowego i przepisów naszych przodków.  </a:t>
            </a:r>
            <a:r>
              <a:rPr lang="pl-PL" sz="2000" b="1" dirty="0" smtClean="0"/>
              <a:t>Choć </a:t>
            </a:r>
            <a:r>
              <a:rPr lang="pl-PL" sz="2000" b="1" dirty="0"/>
              <a:t>kuchnia ta uboga to potrafi zaskoczyć swym </a:t>
            </a:r>
            <a:r>
              <a:rPr lang="pl-PL" sz="2000" b="1" dirty="0" smtClean="0"/>
              <a:t>smakiem </a:t>
            </a:r>
            <a:r>
              <a:rPr lang="pl-PL" sz="2000" b="1" dirty="0"/>
              <a:t>i różnorodnością.</a:t>
            </a:r>
          </a:p>
        </p:txBody>
      </p:sp>
      <p:sp>
        <p:nvSpPr>
          <p:cNvPr id="2" name="pole tekstowe 1"/>
          <p:cNvSpPr txBox="1"/>
          <p:nvPr/>
        </p:nvSpPr>
        <p:spPr>
          <a:xfrm>
            <a:off x="0" y="121920"/>
            <a:ext cx="12192000" cy="573024"/>
          </a:xfrm>
          <a:prstGeom prst="rect">
            <a:avLst/>
          </a:prstGeom>
          <a:noFill/>
        </p:spPr>
        <p:txBody>
          <a:bodyPr wrap="square" rtlCol="0">
            <a:spAutoFit/>
          </a:bodyPr>
          <a:lstStyle/>
          <a:p>
            <a:endParaRPr lang="pl-PL" dirty="0"/>
          </a:p>
        </p:txBody>
      </p:sp>
      <p:pic>
        <p:nvPicPr>
          <p:cNvPr id="9" name="Obraz 8"/>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28838" cy="694944"/>
          </a:xfrm>
          <a:prstGeom prst="rect">
            <a:avLst/>
          </a:prstGeom>
          <a:noFill/>
        </p:spPr>
      </p:pic>
    </p:spTree>
    <p:extLst>
      <p:ext uri="{BB962C8B-B14F-4D97-AF65-F5344CB8AC3E}">
        <p14:creationId xmlns:p14="http://schemas.microsoft.com/office/powerpoint/2010/main" val="218440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8978737-70E2-494A-9600-58187E2D7B95}"/>
              </a:ext>
            </a:extLst>
          </p:cNvPr>
          <p:cNvSpPr>
            <a:spLocks noGrp="1"/>
          </p:cNvSpPr>
          <p:nvPr>
            <p:ph type="title"/>
          </p:nvPr>
        </p:nvSpPr>
        <p:spPr>
          <a:xfrm>
            <a:off x="1188582" y="500252"/>
            <a:ext cx="3483429" cy="2064512"/>
          </a:xfrm>
        </p:spPr>
        <p:txBody>
          <a:bodyPr>
            <a:normAutofit fontScale="90000"/>
          </a:bodyPr>
          <a:lstStyle/>
          <a:p>
            <a:pPr algn="ctr"/>
            <a:r>
              <a:rPr lang="pl-PL" sz="4000" b="1" dirty="0"/>
              <a:t/>
            </a:r>
            <a:br>
              <a:rPr lang="pl-PL" sz="4000" b="1" dirty="0"/>
            </a:br>
            <a:r>
              <a:rPr lang="pl-PL" sz="4000" b="1" dirty="0"/>
              <a:t/>
            </a:r>
            <a:br>
              <a:rPr lang="pl-PL" sz="4000" b="1" dirty="0"/>
            </a:br>
            <a:r>
              <a:rPr lang="pl-PL" sz="4000" b="1" dirty="0"/>
              <a:t> </a:t>
            </a:r>
            <a:r>
              <a:rPr lang="pl-PL" sz="4000" b="1" dirty="0" smtClean="0"/>
              <a:t/>
            </a:r>
            <a:br>
              <a:rPr lang="pl-PL" sz="4000" b="1" dirty="0" smtClean="0"/>
            </a:br>
            <a:r>
              <a:rPr lang="pl-PL" sz="4000" b="1" dirty="0"/>
              <a:t/>
            </a:r>
            <a:br>
              <a:rPr lang="pl-PL" sz="4000" b="1" dirty="0"/>
            </a:br>
            <a:r>
              <a:rPr lang="pl-PL" sz="4000" b="1" dirty="0" smtClean="0"/>
              <a:t/>
            </a:r>
            <a:br>
              <a:rPr lang="pl-PL" sz="4000" b="1" dirty="0" smtClean="0"/>
            </a:br>
            <a:r>
              <a:rPr lang="pl-PL" sz="4000" b="1" dirty="0"/>
              <a:t/>
            </a:r>
            <a:br>
              <a:rPr lang="pl-PL" sz="4000" b="1" dirty="0"/>
            </a:br>
            <a:r>
              <a:rPr lang="pl-PL" sz="4000" b="1" dirty="0" smtClean="0"/>
              <a:t/>
            </a:r>
            <a:br>
              <a:rPr lang="pl-PL" sz="4000" b="1" dirty="0" smtClean="0"/>
            </a:br>
            <a:r>
              <a:rPr lang="pl-PL" sz="4000" b="1" dirty="0"/>
              <a:t/>
            </a:r>
            <a:br>
              <a:rPr lang="pl-PL" sz="4000" b="1" dirty="0"/>
            </a:br>
            <a:r>
              <a:rPr lang="pl-PL" sz="4000" b="1" dirty="0" smtClean="0"/>
              <a:t/>
            </a:r>
            <a:br>
              <a:rPr lang="pl-PL" sz="4000" b="1" dirty="0" smtClean="0"/>
            </a:br>
            <a:r>
              <a:rPr lang="pl-PL" sz="4000" b="1" dirty="0"/>
              <a:t/>
            </a:r>
            <a:br>
              <a:rPr lang="pl-PL" sz="4000" b="1" dirty="0"/>
            </a:br>
            <a:r>
              <a:rPr lang="pl-PL" sz="4000" b="1" dirty="0" smtClean="0"/>
              <a:t/>
            </a:r>
            <a:br>
              <a:rPr lang="pl-PL" sz="4000" b="1" dirty="0" smtClean="0"/>
            </a:br>
            <a:r>
              <a:rPr lang="pl-PL" sz="4000" b="1" dirty="0"/>
              <a:t/>
            </a:r>
            <a:br>
              <a:rPr lang="pl-PL" sz="4000" b="1" dirty="0"/>
            </a:br>
            <a:r>
              <a:rPr lang="pl-PL" sz="4000" b="1" dirty="0" smtClean="0"/>
              <a:t/>
            </a:r>
            <a:br>
              <a:rPr lang="pl-PL" sz="4000" b="1" dirty="0" smtClean="0"/>
            </a:br>
            <a:r>
              <a:rPr lang="pl-PL" sz="3100" b="1" dirty="0" smtClean="0">
                <a:latin typeface="+mn-lt"/>
              </a:rPr>
              <a:t>ZUPA </a:t>
            </a:r>
            <a:r>
              <a:rPr lang="pl-PL" sz="3100" b="1" dirty="0">
                <a:latin typeface="+mn-lt"/>
              </a:rPr>
              <a:t>BURACZANA</a:t>
            </a:r>
            <a:br>
              <a:rPr lang="pl-PL" sz="3100" b="1" dirty="0">
                <a:latin typeface="+mn-lt"/>
              </a:rPr>
            </a:br>
            <a:r>
              <a:rPr lang="pl-PL" sz="3100" b="1" dirty="0" smtClean="0">
                <a:latin typeface="+mn-lt"/>
              </a:rPr>
              <a:t>W </a:t>
            </a:r>
            <a:r>
              <a:rPr lang="pl-PL" sz="3100" b="1" dirty="0">
                <a:latin typeface="+mn-lt"/>
              </a:rPr>
              <a:t>KUCHNI                                     UKRAIŃSKIEJ</a:t>
            </a:r>
            <a:r>
              <a:rPr lang="pl-PL" sz="3100" b="1" dirty="0"/>
              <a:t/>
            </a:r>
            <a:br>
              <a:rPr lang="pl-PL" sz="3100" b="1" dirty="0"/>
            </a:br>
            <a:r>
              <a:rPr lang="pl-PL" dirty="0"/>
              <a:t>      </a:t>
            </a:r>
          </a:p>
        </p:txBody>
      </p:sp>
      <p:pic>
        <p:nvPicPr>
          <p:cNvPr id="18" name="Obraz 17">
            <a:extLst>
              <a:ext uri="{FF2B5EF4-FFF2-40B4-BE49-F238E27FC236}">
                <a16:creationId xmlns="" xmlns:a16="http://schemas.microsoft.com/office/drawing/2014/main" id="{6D8FF351-B3EA-4A81-9872-73E0F7AC5B81}"/>
              </a:ext>
            </a:extLst>
          </p:cNvPr>
          <p:cNvPicPr/>
          <p:nvPr/>
        </p:nvPicPr>
        <p:blipFill rotWithShape="1">
          <a:blip r:embed="rId2" cstate="print">
            <a:extLst>
              <a:ext uri="{28A0092B-C50C-407E-A947-70E740481C1C}">
                <a14:useLocalDpi xmlns:a14="http://schemas.microsoft.com/office/drawing/2010/main" val="0"/>
              </a:ext>
            </a:extLst>
          </a:blip>
          <a:srcRect r="33734"/>
          <a:stretch/>
        </p:blipFill>
        <p:spPr bwMode="auto">
          <a:xfrm>
            <a:off x="512065" y="2255520"/>
            <a:ext cx="4537772" cy="4218431"/>
          </a:xfrm>
          <a:prstGeom prst="rect">
            <a:avLst/>
          </a:prstGeom>
          <a:ln>
            <a:noFill/>
          </a:ln>
          <a:effectLst>
            <a:softEdge rad="112500"/>
          </a:effectLst>
          <a:extLst>
            <a:ext uri="{53640926-AAD7-44D8-BBD7-CCE9431645EC}">
              <a14:shadowObscured xmlns:a14="http://schemas.microsoft.com/office/drawing/2010/main"/>
            </a:ext>
          </a:extLst>
        </p:spPr>
      </p:pic>
      <p:sp>
        <p:nvSpPr>
          <p:cNvPr id="15" name="Prostokąt 14">
            <a:extLst>
              <a:ext uri="{FF2B5EF4-FFF2-40B4-BE49-F238E27FC236}">
                <a16:creationId xmlns="" xmlns:a16="http://schemas.microsoft.com/office/drawing/2014/main" id="{6AC0A9EA-F155-4BEA-B522-571F36D91299}"/>
              </a:ext>
            </a:extLst>
          </p:cNvPr>
          <p:cNvSpPr/>
          <p:nvPr/>
        </p:nvSpPr>
        <p:spPr>
          <a:xfrm>
            <a:off x="5471885" y="1232020"/>
            <a:ext cx="5283200" cy="2450094"/>
          </a:xfrm>
          <a:prstGeom prst="rect">
            <a:avLst/>
          </a:prstGeom>
        </p:spPr>
        <p:txBody>
          <a:bodyPr wrap="square">
            <a:spAutoFit/>
          </a:bodyPr>
          <a:lstStyle/>
          <a:p>
            <a:pPr lvl="0">
              <a:lnSpc>
                <a:spcPct val="107000"/>
              </a:lnSpc>
              <a:spcAft>
                <a:spcPts val="0"/>
              </a:spcAft>
            </a:pPr>
            <a:r>
              <a:rPr lang="pl-PL" b="1" u="sng" dirty="0">
                <a:latin typeface="Calibri" panose="020F0502020204030204" pitchFamily="34" charset="0"/>
                <a:ea typeface="Calibri" panose="020F0502020204030204" pitchFamily="34" charset="0"/>
                <a:cs typeface="Times New Roman" panose="02020603050405020304" pitchFamily="18" charset="0"/>
              </a:rPr>
              <a:t>Składniki</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1 kg ziemniaków</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½ kg kapusty białej </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2 cebule</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3 marchewki </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2 słodkie papryki</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1 kg wędzonych żeberek</a:t>
            </a:r>
          </a:p>
          <a:p>
            <a:pPr marL="342900" lvl="0" indent="-342900">
              <a:lnSpc>
                <a:spcPct val="107000"/>
              </a:lnSpc>
              <a:spcAft>
                <a:spcPts val="80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sól, pieprz do smaku</a:t>
            </a:r>
            <a:endParaRPr lang="pl-PL"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Prostokąt 15">
            <a:extLst>
              <a:ext uri="{FF2B5EF4-FFF2-40B4-BE49-F238E27FC236}">
                <a16:creationId xmlns="" xmlns:a16="http://schemas.microsoft.com/office/drawing/2014/main" id="{AB7A840A-519F-498F-9B20-B9E2083E0D7F}"/>
              </a:ext>
            </a:extLst>
          </p:cNvPr>
          <p:cNvSpPr/>
          <p:nvPr/>
        </p:nvSpPr>
        <p:spPr>
          <a:xfrm>
            <a:off x="5471885" y="4098166"/>
            <a:ext cx="5747657" cy="2596801"/>
          </a:xfrm>
          <a:prstGeom prst="rect">
            <a:avLst/>
          </a:prstGeom>
        </p:spPr>
        <p:txBody>
          <a:bodyPr wrap="square">
            <a:spAutoFit/>
          </a:bodyPr>
          <a:lstStyle/>
          <a:p>
            <a:pPr>
              <a:spcAft>
                <a:spcPts val="0"/>
              </a:spcAft>
            </a:pPr>
            <a:r>
              <a:rPr lang="pl-PL" b="1" dirty="0" smtClean="0">
                <a:latin typeface="Calibri" panose="020F0502020204030204" pitchFamily="34" charset="0"/>
                <a:ea typeface="Calibri" panose="020F0502020204030204" pitchFamily="34" charset="0"/>
                <a:cs typeface="Times New Roman" panose="02020603050405020304" pitchFamily="18" charset="0"/>
              </a:rPr>
              <a:t>Wszystkie </a:t>
            </a:r>
            <a:r>
              <a:rPr lang="pl-PL" b="1" dirty="0">
                <a:latin typeface="Calibri" panose="020F0502020204030204" pitchFamily="34" charset="0"/>
                <a:ea typeface="Calibri" panose="020F0502020204030204" pitchFamily="34" charset="0"/>
                <a:cs typeface="Times New Roman" panose="02020603050405020304" pitchFamily="18" charset="0"/>
              </a:rPr>
              <a:t>warzywa drobno pokroić zalać wodą i ugotować wywar na żeberkach.</a:t>
            </a:r>
          </a:p>
          <a:p>
            <a:pPr>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Do wywaru z warzywami dodajemy 1kg drobno pokrojonych buraków. </a:t>
            </a:r>
          </a:p>
          <a:p>
            <a:pPr>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Gdy wszystko jest miękkie dodajemy  </a:t>
            </a:r>
            <a:r>
              <a:rPr lang="pl-PL" b="1" dirty="0" smtClean="0">
                <a:latin typeface="Calibri" panose="020F0502020204030204" pitchFamily="34" charset="0"/>
                <a:ea typeface="Calibri" panose="020F0502020204030204" pitchFamily="34" charset="0"/>
                <a:cs typeface="Times New Roman" panose="02020603050405020304" pitchFamily="18" charset="0"/>
              </a:rPr>
              <a:t>do </a:t>
            </a:r>
            <a:r>
              <a:rPr lang="pl-PL" b="1" dirty="0">
                <a:latin typeface="Calibri" panose="020F0502020204030204" pitchFamily="34" charset="0"/>
                <a:ea typeface="Calibri" panose="020F0502020204030204" pitchFamily="34" charset="0"/>
                <a:cs typeface="Times New Roman" panose="02020603050405020304" pitchFamily="18" charset="0"/>
              </a:rPr>
              <a:t>smaku cukier, pieprz, sól. Na koniec zaprawiamy kwaśną śmietaną i dodajemy posiekany koperek.</a:t>
            </a:r>
          </a:p>
          <a:p>
            <a:pPr>
              <a:lnSpc>
                <a:spcPct val="107000"/>
              </a:lnSpc>
              <a:spcAft>
                <a:spcPts val="800"/>
              </a:spcAft>
            </a:pPr>
            <a:r>
              <a:rPr lang="pl-PL" sz="1600" dirty="0">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az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9344" cy="658368"/>
          </a:xfrm>
          <a:prstGeom prst="rect">
            <a:avLst/>
          </a:prstGeom>
          <a:noFill/>
        </p:spPr>
      </p:pic>
    </p:spTree>
    <p:extLst>
      <p:ext uri="{BB962C8B-B14F-4D97-AF65-F5344CB8AC3E}">
        <p14:creationId xmlns:p14="http://schemas.microsoft.com/office/powerpoint/2010/main" val="365527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9D641FBD-D100-43B1-9880-E2F789A66F26}"/>
              </a:ext>
            </a:extLst>
          </p:cNvPr>
          <p:cNvSpPr/>
          <p:nvPr/>
        </p:nvSpPr>
        <p:spPr>
          <a:xfrm>
            <a:off x="824945" y="768494"/>
            <a:ext cx="7547530" cy="1014380"/>
          </a:xfrm>
          <a:prstGeom prst="rect">
            <a:avLst/>
          </a:prstGeom>
        </p:spPr>
        <p:txBody>
          <a:bodyPr wrap="square">
            <a:spAutoFit/>
          </a:bodyPr>
          <a:lstStyle/>
          <a:p>
            <a:pPr marL="714375">
              <a:lnSpc>
                <a:spcPct val="107000"/>
              </a:lnSpc>
              <a:spcAft>
                <a:spcPts val="0"/>
              </a:spcAft>
            </a:pPr>
            <a:r>
              <a:rPr lang="pl-PL" sz="2800" b="1" dirty="0">
                <a:latin typeface="Calibri" panose="020F0502020204030204" pitchFamily="34" charset="0"/>
                <a:ea typeface="Calibri" panose="020F0502020204030204" pitchFamily="34" charset="0"/>
                <a:cs typeface="Times New Roman" panose="02020603050405020304" pitchFamily="18" charset="0"/>
              </a:rPr>
              <a:t>BUNDZ OWCZY – WARZONY NA OGNISKU</a:t>
            </a:r>
            <a:endParaRPr lang="pl-PL" sz="2800" dirty="0">
              <a:latin typeface="Calibri" panose="020F0502020204030204" pitchFamily="34" charset="0"/>
              <a:ea typeface="Calibri" panose="020F0502020204030204" pitchFamily="34" charset="0"/>
              <a:cs typeface="Times New Roman" panose="02020603050405020304" pitchFamily="18" charset="0"/>
            </a:endParaRPr>
          </a:p>
          <a:p>
            <a:pPr marL="714375">
              <a:lnSpc>
                <a:spcPct val="107000"/>
              </a:lnSpc>
              <a:spcAft>
                <a:spcPts val="0"/>
              </a:spcAft>
            </a:pPr>
            <a:r>
              <a:rPr lang="pl-PL" sz="2800" b="1" dirty="0">
                <a:latin typeface="Calibri" panose="020F0502020204030204" pitchFamily="34" charset="0"/>
                <a:ea typeface="Calibri" panose="020F0502020204030204" pitchFamily="34" charset="0"/>
                <a:cs typeface="Times New Roman" panose="02020603050405020304" pitchFamily="18" charset="0"/>
              </a:rPr>
              <a:t>TAKI BUNDZ MOŻE ZROBIĆ TYLKO </a:t>
            </a:r>
            <a:r>
              <a:rPr lang="pl-PL" sz="2800" b="1" dirty="0" smtClean="0">
                <a:latin typeface="Calibri" panose="020F0502020204030204" pitchFamily="34" charset="0"/>
                <a:ea typeface="Calibri" panose="020F0502020204030204" pitchFamily="34" charset="0"/>
                <a:cs typeface="Times New Roman" panose="02020603050405020304" pitchFamily="18" charset="0"/>
              </a:rPr>
              <a:t>BACA</a:t>
            </a:r>
            <a:endParaRPr lang="pl-P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rostokąt 3">
            <a:extLst>
              <a:ext uri="{FF2B5EF4-FFF2-40B4-BE49-F238E27FC236}">
                <a16:creationId xmlns="" xmlns:a16="http://schemas.microsoft.com/office/drawing/2014/main" id="{A285E0A0-F006-4955-943C-649C64A4C848}"/>
              </a:ext>
            </a:extLst>
          </p:cNvPr>
          <p:cNvSpPr/>
          <p:nvPr/>
        </p:nvSpPr>
        <p:spPr>
          <a:xfrm>
            <a:off x="5920942" y="2011543"/>
            <a:ext cx="5522977" cy="5587555"/>
          </a:xfrm>
          <a:prstGeom prst="rect">
            <a:avLst/>
          </a:prstGeom>
        </p:spPr>
        <p:txBody>
          <a:bodyPr wrap="square">
            <a:spAutoFit/>
          </a:bodyPr>
          <a:lstStyle/>
          <a:p>
            <a:pPr marL="714375">
              <a:lnSpc>
                <a:spcPct val="107000"/>
              </a:lnSpc>
              <a:spcAft>
                <a:spcPts val="0"/>
              </a:spcAft>
            </a:pPr>
            <a:r>
              <a:rPr lang="pl-PL" b="1" dirty="0">
                <a:latin typeface="Calibri" panose="020F0502020204030204" pitchFamily="34" charset="0"/>
                <a:ea typeface="Calibri" panose="020F0502020204030204" pitchFamily="34" charset="0"/>
                <a:cs typeface="Times New Roman" panose="02020603050405020304" pitchFamily="18" charset="0"/>
              </a:rPr>
              <a:t>5 l mleka owczego </a:t>
            </a:r>
          </a:p>
          <a:p>
            <a:pPr marL="714375">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5 g podpuszczki do </a:t>
            </a:r>
            <a:r>
              <a:rPr lang="pl-PL" b="1" dirty="0" err="1">
                <a:latin typeface="Calibri" panose="020F0502020204030204" pitchFamily="34" charset="0"/>
                <a:ea typeface="Calibri" panose="020F0502020204030204" pitchFamily="34" charset="0"/>
                <a:cs typeface="Times New Roman" panose="02020603050405020304" pitchFamily="18" charset="0"/>
              </a:rPr>
              <a:t>klagania</a:t>
            </a:r>
            <a:r>
              <a:rPr lang="pl-PL" b="1" dirty="0">
                <a:latin typeface="Calibri" panose="020F0502020204030204" pitchFamily="34" charset="0"/>
                <a:ea typeface="Calibri" panose="020F0502020204030204" pitchFamily="34" charset="0"/>
                <a:cs typeface="Times New Roman" panose="02020603050405020304" pitchFamily="18" charset="0"/>
              </a:rPr>
              <a:t> </a:t>
            </a:r>
            <a:endParaRPr lang="pl-PL" b="1" dirty="0" smtClean="0">
              <a:latin typeface="Calibri" panose="020F0502020204030204" pitchFamily="34" charset="0"/>
              <a:ea typeface="Calibri" panose="020F0502020204030204" pitchFamily="34" charset="0"/>
              <a:cs typeface="Times New Roman" panose="02020603050405020304" pitchFamily="18" charset="0"/>
            </a:endParaRPr>
          </a:p>
          <a:p>
            <a:pPr marL="714375">
              <a:lnSpc>
                <a:spcPct val="107000"/>
              </a:lnSpc>
              <a:spcAft>
                <a:spcPts val="800"/>
              </a:spcAft>
            </a:pPr>
            <a:r>
              <a:rPr lang="pl-PL" b="1" dirty="0" smtClean="0">
                <a:ea typeface="Calibri" panose="020F0502020204030204" pitchFamily="34" charset="0"/>
                <a:cs typeface="Times New Roman" panose="02020603050405020304" pitchFamily="18" charset="0"/>
              </a:rPr>
              <a:t>Mleko </a:t>
            </a:r>
            <a:r>
              <a:rPr lang="pl-PL" b="1" dirty="0">
                <a:ea typeface="Calibri" panose="020F0502020204030204" pitchFamily="34" charset="0"/>
                <a:cs typeface="Times New Roman" panose="02020603050405020304" pitchFamily="18" charset="0"/>
              </a:rPr>
              <a:t>owcze podgrzewamy na ognisku do temperatury 28 </a:t>
            </a:r>
            <a:r>
              <a:rPr lang="pl-PL" b="1" dirty="0" err="1" smtClean="0">
                <a:ea typeface="Calibri" panose="020F0502020204030204" pitchFamily="34" charset="0"/>
                <a:cs typeface="Times New Roman" panose="02020603050405020304" pitchFamily="18" charset="0"/>
              </a:rPr>
              <a:t>st.C</a:t>
            </a:r>
            <a:endParaRPr lang="pl-PL" b="1"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pl-PL" b="1" dirty="0">
                <a:ea typeface="Calibri" panose="020F0502020204030204" pitchFamily="34" charset="0"/>
                <a:cs typeface="Times New Roman" panose="02020603050405020304" pitchFamily="18" charset="0"/>
              </a:rPr>
              <a:t>Zdejmujemy z ognia i dodajemy podpuszczkę. Lekko mieszamy i odstawiamy na ok 20 min. Jak mleko się zetnie trzeba go dokładnie wymieszać „</a:t>
            </a:r>
            <a:r>
              <a:rPr lang="pl-PL" b="1" dirty="0" err="1" smtClean="0">
                <a:ea typeface="Calibri" panose="020F0502020204030204" pitchFamily="34" charset="0"/>
                <a:cs typeface="Times New Roman" panose="02020603050405020304" pitchFamily="18" charset="0"/>
              </a:rPr>
              <a:t>perulą</a:t>
            </a:r>
            <a:r>
              <a:rPr lang="pl-PL" b="1" dirty="0" smtClean="0">
                <a:ea typeface="Calibri" panose="020F0502020204030204" pitchFamily="34" charset="0"/>
                <a:cs typeface="Times New Roman" panose="02020603050405020304" pitchFamily="18" charset="0"/>
              </a:rPr>
              <a:t>”, aby </a:t>
            </a:r>
            <a:r>
              <a:rPr lang="pl-PL" b="1" dirty="0">
                <a:ea typeface="Calibri" panose="020F0502020204030204" pitchFamily="34" charset="0"/>
                <a:cs typeface="Times New Roman" panose="02020603050405020304" pitchFamily="18" charset="0"/>
              </a:rPr>
              <a:t>grudki miały wielkości ziarnka pszenicy</a:t>
            </a:r>
            <a:r>
              <a:rPr lang="pl-PL" b="1" dirty="0" smtClean="0">
                <a:ea typeface="Calibri" panose="020F0502020204030204" pitchFamily="34" charset="0"/>
                <a:cs typeface="Times New Roman" panose="02020603050405020304" pitchFamily="18" charset="0"/>
              </a:rPr>
              <a:t>.</a:t>
            </a:r>
            <a:r>
              <a:rPr lang="pl-PL" b="1" dirty="0">
                <a:ea typeface="Calibri" panose="020F0502020204030204" pitchFamily="34" charset="0"/>
                <a:cs typeface="Times New Roman" panose="02020603050405020304" pitchFamily="18" charset="0"/>
              </a:rPr>
              <a:t> Następnie czekamy aż ser opadnie i taką masę zawijamy </a:t>
            </a:r>
            <a:r>
              <a:rPr lang="pl-PL" b="1" dirty="0" smtClean="0">
                <a:ea typeface="Calibri" panose="020F0502020204030204" pitchFamily="34" charset="0"/>
                <a:cs typeface="Times New Roman" panose="02020603050405020304" pitchFamily="18" charset="0"/>
              </a:rPr>
              <a:t>w </a:t>
            </a:r>
            <a:r>
              <a:rPr lang="pl-PL" b="1" dirty="0">
                <a:ea typeface="Calibri" panose="020F0502020204030204" pitchFamily="34" charset="0"/>
                <a:cs typeface="Times New Roman" panose="02020603050405020304" pitchFamily="18" charset="0"/>
              </a:rPr>
              <a:t>ściereczkę. </a:t>
            </a:r>
            <a:endParaRPr lang="pl-PL" b="1" dirty="0" smtClean="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pl-PL" b="1" dirty="0" smtClean="0">
                <a:ea typeface="Calibri" panose="020F0502020204030204" pitchFamily="34" charset="0"/>
                <a:cs typeface="Times New Roman" panose="02020603050405020304" pitchFamily="18" charset="0"/>
              </a:rPr>
              <a:t>Odciskamy </a:t>
            </a:r>
            <a:r>
              <a:rPr lang="pl-PL" b="1" dirty="0">
                <a:ea typeface="Calibri" panose="020F0502020204030204" pitchFamily="34" charset="0"/>
                <a:cs typeface="Times New Roman" panose="02020603050405020304" pitchFamily="18" charset="0"/>
              </a:rPr>
              <a:t>od pozostałego mleka i wieszamy </a:t>
            </a:r>
            <a:r>
              <a:rPr lang="pl-PL" b="1" dirty="0" smtClean="0">
                <a:ea typeface="Calibri" panose="020F0502020204030204" pitchFamily="34" charset="0"/>
                <a:cs typeface="Times New Roman" panose="02020603050405020304" pitchFamily="18" charset="0"/>
              </a:rPr>
              <a:t>w </a:t>
            </a:r>
            <a:r>
              <a:rPr lang="pl-PL" b="1" dirty="0">
                <a:ea typeface="Calibri" panose="020F0502020204030204" pitchFamily="34" charset="0"/>
                <a:cs typeface="Times New Roman" panose="02020603050405020304" pitchFamily="18" charset="0"/>
              </a:rPr>
              <a:t>ścierce na drążku aby reszta płynu odciekła</a:t>
            </a:r>
            <a:r>
              <a:rPr lang="pl-PL" b="1" dirty="0" smtClean="0">
                <a:ea typeface="Calibri" panose="020F0502020204030204" pitchFamily="34" charset="0"/>
                <a:cs typeface="Times New Roman" panose="02020603050405020304" pitchFamily="18" charset="0"/>
              </a:rPr>
              <a:t>.</a:t>
            </a:r>
            <a:r>
              <a:rPr lang="pl-PL" altLang="pl-PL" b="1" dirty="0">
                <a:ea typeface="Calibri" panose="020F0502020204030204" pitchFamily="34" charset="0"/>
                <a:cs typeface="Times New Roman" panose="02020603050405020304" pitchFamily="18" charset="0"/>
              </a:rPr>
              <a:t> Gotowy bundz najlepiej smakuje jeszcze </a:t>
            </a:r>
            <a:r>
              <a:rPr lang="pl-PL" altLang="pl-PL" b="1" dirty="0" smtClean="0">
                <a:ea typeface="Calibri" panose="020F0502020204030204" pitchFamily="34" charset="0"/>
                <a:cs typeface="Times New Roman" panose="02020603050405020304" pitchFamily="18" charset="0"/>
              </a:rPr>
              <a:t>ciepły. Jest </a:t>
            </a:r>
            <a:r>
              <a:rPr lang="pl-PL" altLang="pl-PL" b="1" dirty="0">
                <a:ea typeface="Calibri" panose="020F0502020204030204" pitchFamily="34" charset="0"/>
                <a:cs typeface="Times New Roman" panose="02020603050405020304" pitchFamily="18" charset="0"/>
              </a:rPr>
              <a:t>słodki i delikatny. Po dwóch dniach pod wpływem podpuszczki zmienia smak na lekko kwaśny.</a:t>
            </a:r>
            <a:endParaRPr lang="pl-PL" altLang="pl-PL" b="1" dirty="0"/>
          </a:p>
          <a:p>
            <a:pPr marL="457200">
              <a:lnSpc>
                <a:spcPct val="107000"/>
              </a:lnSpc>
              <a:spcAft>
                <a:spcPts val="800"/>
              </a:spcAft>
            </a:pPr>
            <a:endParaRPr lang="pl-PL" sz="2000" b="1" dirty="0">
              <a:latin typeface="Calibri" panose="020F0502020204030204" pitchFamily="34" charset="0"/>
              <a:ea typeface="Calibri" panose="020F0502020204030204" pitchFamily="34" charset="0"/>
              <a:cs typeface="Times New Roman" panose="02020603050405020304" pitchFamily="18" charset="0"/>
            </a:endParaRPr>
          </a:p>
          <a:p>
            <a:pPr marL="714375">
              <a:lnSpc>
                <a:spcPct val="107000"/>
              </a:lnSpc>
              <a:spcAft>
                <a:spcPts val="0"/>
              </a:spcAft>
            </a:pPr>
            <a:endParaRPr lang="pl-PL" sz="2000" b="1" dirty="0">
              <a:latin typeface="Calibri" panose="020F0502020204030204" pitchFamily="34" charset="0"/>
              <a:ea typeface="Calibri" panose="020F0502020204030204" pitchFamily="34" charset="0"/>
              <a:cs typeface="Times New Roman" panose="02020603050405020304" pitchFamily="18" charset="0"/>
            </a:endParaRPr>
          </a:p>
          <a:p>
            <a:pPr marL="714375">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Obraz 19">
            <a:extLst>
              <a:ext uri="{FF2B5EF4-FFF2-40B4-BE49-F238E27FC236}">
                <a16:creationId xmlns="" xmlns:a16="http://schemas.microsoft.com/office/drawing/2014/main" id="{1D6B761F-3B76-4FF2-B4B7-13194D1A0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40" y="2011543"/>
            <a:ext cx="5056601" cy="427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Obraz 9"/>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670304" cy="658368"/>
          </a:xfrm>
          <a:prstGeom prst="rect">
            <a:avLst/>
          </a:prstGeom>
          <a:noFill/>
        </p:spPr>
      </p:pic>
    </p:spTree>
    <p:extLst>
      <p:ext uri="{BB962C8B-B14F-4D97-AF65-F5344CB8AC3E}">
        <p14:creationId xmlns:p14="http://schemas.microsoft.com/office/powerpoint/2010/main" val="4081978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FACB94D6-201E-4D8C-9AC9-6D4BC4F0E877}"/>
              </a:ext>
            </a:extLst>
          </p:cNvPr>
          <p:cNvSpPr/>
          <p:nvPr/>
        </p:nvSpPr>
        <p:spPr>
          <a:xfrm>
            <a:off x="229576" y="1602715"/>
            <a:ext cx="5783071" cy="5255285"/>
          </a:xfrm>
          <a:prstGeom prst="rect">
            <a:avLst/>
          </a:prstGeom>
        </p:spPr>
        <p:txBody>
          <a:bodyPr wrap="square">
            <a:spAutoFit/>
          </a:bodyPr>
          <a:lstStyle/>
          <a:p>
            <a:pPr indent="449580">
              <a:lnSpc>
                <a:spcPct val="115000"/>
              </a:lnSpc>
              <a:spcAft>
                <a:spcPts val="1000"/>
              </a:spcAft>
            </a:pPr>
            <a:r>
              <a:rPr lang="pl-PL" b="1" dirty="0">
                <a:ea typeface="Times New Roman" panose="02020603050405020304" pitchFamily="18" charset="0"/>
                <a:cs typeface="Times New Roman" panose="02020603050405020304" pitchFamily="18" charset="0"/>
              </a:rPr>
              <a:t>P</a:t>
            </a:r>
            <a:r>
              <a:rPr lang="pl-PL" b="1" dirty="0" smtClean="0">
                <a:ea typeface="Times New Roman" panose="02020603050405020304" pitchFamily="18" charset="0"/>
                <a:cs typeface="Times New Roman" panose="02020603050405020304" pitchFamily="18" charset="0"/>
              </a:rPr>
              <a:t>rezentowane </a:t>
            </a:r>
            <a:r>
              <a:rPr lang="pl-PL" b="1" dirty="0">
                <a:ea typeface="Times New Roman" panose="02020603050405020304" pitchFamily="18" charset="0"/>
                <a:cs typeface="Times New Roman" panose="02020603050405020304" pitchFamily="18" charset="0"/>
              </a:rPr>
              <a:t>potrawy kuchni pasterskiej są </a:t>
            </a:r>
            <a:r>
              <a:rPr lang="pl-PL" b="1" dirty="0" smtClean="0">
                <a:ea typeface="Times New Roman" panose="02020603050405020304" pitchFamily="18" charset="0"/>
                <a:cs typeface="Times New Roman" panose="02020603050405020304" pitchFamily="18" charset="0"/>
              </a:rPr>
              <a:t>przygotowane </a:t>
            </a:r>
            <a:r>
              <a:rPr lang="pl-PL" b="1" dirty="0">
                <a:ea typeface="Times New Roman" panose="02020603050405020304" pitchFamily="18" charset="0"/>
                <a:cs typeface="Times New Roman" panose="02020603050405020304" pitchFamily="18" charset="0"/>
              </a:rPr>
              <a:t>z podstawowych, ówcześnie dostępnych produktów.</a:t>
            </a:r>
          </a:p>
          <a:p>
            <a:pPr indent="449580">
              <a:lnSpc>
                <a:spcPct val="115000"/>
              </a:lnSpc>
              <a:spcAft>
                <a:spcPts val="1000"/>
              </a:spcAft>
            </a:pPr>
            <a:r>
              <a:rPr lang="pl-PL" b="1" dirty="0">
                <a:ea typeface="Times New Roman" panose="02020603050405020304" pitchFamily="18" charset="0"/>
                <a:cs typeface="Times New Roman" panose="02020603050405020304" pitchFamily="18" charset="0"/>
              </a:rPr>
              <a:t>Pasterze, którzy przywędrowali do nas z południa Europy trudnili się  wysokogórskim wypasem owiec a ich podstawowymi </a:t>
            </a:r>
            <a:r>
              <a:rPr lang="pl-PL" b="1" dirty="0" smtClean="0">
                <a:ea typeface="Times New Roman" panose="02020603050405020304" pitchFamily="18" charset="0"/>
                <a:cs typeface="Times New Roman" panose="02020603050405020304" pitchFamily="18" charset="0"/>
              </a:rPr>
              <a:t>surowcami, z </a:t>
            </a:r>
            <a:r>
              <a:rPr lang="pl-PL" b="1" dirty="0">
                <a:ea typeface="Times New Roman" panose="02020603050405020304" pitchFamily="18" charset="0"/>
                <a:cs typeface="Times New Roman" panose="02020603050405020304" pitchFamily="18" charset="0"/>
              </a:rPr>
              <a:t>których przygotowywali potrawy były dary przyrody, płody rolne, produkty wyrabiane z mleka owczego i koziego. </a:t>
            </a:r>
          </a:p>
          <a:p>
            <a:pPr indent="449580">
              <a:lnSpc>
                <a:spcPct val="115000"/>
              </a:lnSpc>
              <a:spcAft>
                <a:spcPts val="1000"/>
              </a:spcAft>
            </a:pPr>
            <a:r>
              <a:rPr lang="pl-PL" b="1" dirty="0">
                <a:ea typeface="Times New Roman" panose="02020603050405020304" pitchFamily="18" charset="0"/>
                <a:cs typeface="Times New Roman" panose="02020603050405020304" pitchFamily="18" charset="0"/>
              </a:rPr>
              <a:t> Kuchnia ta była uboga, ponieważ surowa ziemia </a:t>
            </a:r>
            <a:r>
              <a:rPr lang="pl-PL" b="1" dirty="0" smtClean="0">
                <a:ea typeface="Times New Roman" panose="02020603050405020304" pitchFamily="18" charset="0"/>
                <a:cs typeface="Times New Roman" panose="02020603050405020304" pitchFamily="18" charset="0"/>
              </a:rPr>
              <a:t>w </a:t>
            </a:r>
            <a:r>
              <a:rPr lang="pl-PL" b="1" dirty="0">
                <a:ea typeface="Times New Roman" panose="02020603050405020304" pitchFamily="18" charset="0"/>
                <a:cs typeface="Times New Roman" panose="02020603050405020304" pitchFamily="18" charset="0"/>
              </a:rPr>
              <a:t>wysokich partiach gór  </a:t>
            </a:r>
            <a:r>
              <a:rPr lang="pl-PL" b="1" dirty="0" smtClean="0">
                <a:ea typeface="Times New Roman" panose="02020603050405020304" pitchFamily="18" charset="0"/>
                <a:cs typeface="Times New Roman" panose="02020603050405020304" pitchFamily="18" charset="0"/>
              </a:rPr>
              <a:t>nie </a:t>
            </a:r>
            <a:r>
              <a:rPr lang="pl-PL" b="1" dirty="0">
                <a:ea typeface="Times New Roman" panose="02020603050405020304" pitchFamily="18" charset="0"/>
                <a:cs typeface="Times New Roman" panose="02020603050405020304" pitchFamily="18" charset="0"/>
              </a:rPr>
              <a:t>wydawała wiele </a:t>
            </a:r>
            <a:r>
              <a:rPr lang="pl-PL" b="1" dirty="0" smtClean="0">
                <a:ea typeface="Times New Roman" panose="02020603050405020304" pitchFamily="18" charset="0"/>
                <a:cs typeface="Times New Roman" panose="02020603050405020304" pitchFamily="18" charset="0"/>
              </a:rPr>
              <a:t>plonów, </a:t>
            </a:r>
            <a:r>
              <a:rPr lang="pl-PL" b="1" dirty="0">
                <a:ea typeface="Times New Roman" panose="02020603050405020304" pitchFamily="18" charset="0"/>
                <a:cs typeface="Times New Roman" panose="02020603050405020304" pitchFamily="18" charset="0"/>
              </a:rPr>
              <a:t>a mięso z jagnięciny było zbyt drogie więc spożywano </a:t>
            </a:r>
            <a:r>
              <a:rPr lang="pl-PL" b="1" dirty="0" smtClean="0">
                <a:ea typeface="Times New Roman" panose="02020603050405020304" pitchFamily="18" charset="0"/>
                <a:cs typeface="Times New Roman" panose="02020603050405020304" pitchFamily="18" charset="0"/>
              </a:rPr>
              <a:t> je </a:t>
            </a:r>
            <a:r>
              <a:rPr lang="pl-PL" b="1" dirty="0">
                <a:ea typeface="Times New Roman" panose="02020603050405020304" pitchFamily="18" charset="0"/>
                <a:cs typeface="Times New Roman" panose="02020603050405020304" pitchFamily="18" charset="0"/>
              </a:rPr>
              <a:t>bardzo rzadko.  Podstawowymi produktami, z których pasterze przygotowywali potrawy były: mąka pszenna, żytnia, gryczana, grzyby, jagody, kapusta, ziemniaki, olej lniany, mleko, sery owcze i kozie, masło, bryndza, słonina.</a:t>
            </a:r>
            <a:endParaRPr lang="pl-PL" b="1" dirty="0">
              <a:effectLst/>
              <a:ea typeface="Times New Roman" panose="02020603050405020304" pitchFamily="18" charset="0"/>
              <a:cs typeface="Times New Roman" panose="02020603050405020304" pitchFamily="18" charset="0"/>
            </a:endParaRPr>
          </a:p>
        </p:txBody>
      </p:sp>
      <p:pic>
        <p:nvPicPr>
          <p:cNvPr id="4" name="Obraz 3"/>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28988" cy="1221603"/>
          </a:xfrm>
          <a:prstGeom prst="rect">
            <a:avLst/>
          </a:prstGeom>
          <a:noFill/>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812" y="1178522"/>
            <a:ext cx="6161465" cy="4113332"/>
          </a:xfrm>
          <a:prstGeom prst="rect">
            <a:avLst/>
          </a:prstGeom>
          <a:ln>
            <a:noFill/>
          </a:ln>
          <a:effectLst>
            <a:softEdge rad="112500"/>
          </a:effectLst>
        </p:spPr>
      </p:pic>
      <p:pic>
        <p:nvPicPr>
          <p:cNvPr id="6" name="Obraz 5" descr="lista_loga"/>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84188"/>
            <a:ext cx="5804277" cy="590551"/>
          </a:xfrm>
          <a:prstGeom prst="rect">
            <a:avLst/>
          </a:prstGeom>
          <a:noFill/>
          <a:ln>
            <a:noFill/>
          </a:ln>
        </p:spPr>
      </p:pic>
      <p:sp>
        <p:nvSpPr>
          <p:cNvPr id="7" name="Prostokąt 6"/>
          <p:cNvSpPr/>
          <p:nvPr/>
        </p:nvSpPr>
        <p:spPr>
          <a:xfrm>
            <a:off x="6096000" y="5291854"/>
            <a:ext cx="6096000" cy="531364"/>
          </a:xfrm>
          <a:prstGeom prst="rect">
            <a:avLst/>
          </a:prstGeom>
        </p:spPr>
        <p:txBody>
          <a:bodyPr>
            <a:spAutoFit/>
          </a:bodyPr>
          <a:lstStyle/>
          <a:p>
            <a:pPr algn="ctr">
              <a:lnSpc>
                <a:spcPts val="1800"/>
              </a:lnSpc>
              <a:spcAft>
                <a:spcPts val="0"/>
              </a:spcAft>
            </a:pPr>
            <a:r>
              <a:rPr lang="en-US" sz="1000" dirty="0" err="1">
                <a:latin typeface="Arial" panose="020B0604020202020204" pitchFamily="34" charset="0"/>
                <a:ea typeface="Times New Roman" panose="02020603050405020304" pitchFamily="18" charset="0"/>
              </a:rPr>
              <a:t>Projekt</a:t>
            </a:r>
            <a:r>
              <a:rPr lang="en-US" sz="1000" dirty="0">
                <a:latin typeface="Arial" panose="020B0604020202020204" pitchFamily="34" charset="0"/>
                <a:ea typeface="Times New Roman" panose="02020603050405020304" pitchFamily="18" charset="0"/>
              </a:rPr>
              <a:t> </a:t>
            </a:r>
            <a:r>
              <a:rPr lang="en-US" sz="1000" b="1" dirty="0">
                <a:latin typeface="Arial" panose="020B0604020202020204" pitchFamily="34" charset="0"/>
                <a:ea typeface="Times New Roman" panose="02020603050405020304" pitchFamily="18" charset="0"/>
              </a:rPr>
              <a:t>„</a:t>
            </a:r>
            <a:r>
              <a:rPr lang="en-US" sz="1000" b="1" dirty="0" err="1">
                <a:latin typeface="Arial" panose="020B0604020202020204" pitchFamily="34" charset="0"/>
                <a:ea typeface="Times New Roman" panose="02020603050405020304" pitchFamily="18" charset="0"/>
              </a:rPr>
              <a:t>Szlak</a:t>
            </a:r>
            <a:r>
              <a:rPr lang="en-US" sz="1000" b="1"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Kultury</a:t>
            </a:r>
            <a:r>
              <a:rPr lang="en-US" sz="1000" b="1"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Wołoskiej</a:t>
            </a:r>
            <a:r>
              <a:rPr lang="en-US" sz="1000" b="1" dirty="0">
                <a:latin typeface="Arial" panose="020B0604020202020204" pitchFamily="34" charset="0"/>
                <a:ea typeface="Times New Roman" panose="02020603050405020304" pitchFamily="18" charset="0"/>
              </a:rPr>
              <a:t>”</a:t>
            </a:r>
            <a:r>
              <a:rPr lang="en-US" sz="1000" dirty="0">
                <a:latin typeface="Arial" panose="020B0604020202020204" pitchFamily="34" charset="0"/>
                <a:ea typeface="Times New Roman" panose="02020603050405020304" pitchFamily="18" charset="0"/>
              </a:rPr>
              <a:t> </a:t>
            </a:r>
            <a:r>
              <a:rPr lang="en-US" sz="1000" dirty="0" err="1">
                <a:latin typeface="Arial" panose="020B0604020202020204" pitchFamily="34" charset="0"/>
                <a:ea typeface="Times New Roman" panose="02020603050405020304" pitchFamily="18" charset="0"/>
              </a:rPr>
              <a:t>współfinansowany</a:t>
            </a:r>
            <a:r>
              <a:rPr lang="en-US" sz="1000" dirty="0">
                <a:latin typeface="Arial" panose="020B0604020202020204" pitchFamily="34" charset="0"/>
                <a:ea typeface="Times New Roman" panose="02020603050405020304" pitchFamily="18" charset="0"/>
              </a:rPr>
              <a:t> jest </a:t>
            </a:r>
            <a:r>
              <a:rPr lang="en-US" sz="1000" dirty="0" err="1">
                <a:latin typeface="Arial" panose="020B0604020202020204" pitchFamily="34" charset="0"/>
                <a:ea typeface="Times New Roman" panose="02020603050405020304" pitchFamily="18" charset="0"/>
              </a:rPr>
              <a:t>ze</a:t>
            </a:r>
            <a:r>
              <a:rPr lang="en-US" sz="1000" dirty="0">
                <a:latin typeface="Arial" panose="020B0604020202020204" pitchFamily="34" charset="0"/>
                <a:ea typeface="Times New Roman" panose="02020603050405020304" pitchFamily="18" charset="0"/>
              </a:rPr>
              <a:t> </a:t>
            </a:r>
            <a:r>
              <a:rPr lang="en-US" sz="1000" dirty="0" err="1">
                <a:latin typeface="Arial" panose="020B0604020202020204" pitchFamily="34" charset="0"/>
                <a:ea typeface="Times New Roman" panose="02020603050405020304" pitchFamily="18" charset="0"/>
              </a:rPr>
              <a:t>środków</a:t>
            </a:r>
            <a:r>
              <a:rPr lang="en-US" sz="1000"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Europejskiego</a:t>
            </a:r>
            <a:r>
              <a:rPr lang="en-US" sz="1000" b="1"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Funduszu</a:t>
            </a:r>
            <a:r>
              <a:rPr lang="en-US" sz="1000" b="1"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Rozwoju</a:t>
            </a:r>
            <a:r>
              <a:rPr lang="en-US" sz="1000" b="1" dirty="0">
                <a:latin typeface="Arial" panose="020B0604020202020204" pitchFamily="34" charset="0"/>
                <a:ea typeface="Times New Roman" panose="02020603050405020304" pitchFamily="18" charset="0"/>
              </a:rPr>
              <a:t> </a:t>
            </a:r>
            <a:r>
              <a:rPr lang="en-US" sz="1000" b="1" dirty="0" err="1">
                <a:latin typeface="Arial" panose="020B0604020202020204" pitchFamily="34" charset="0"/>
                <a:ea typeface="Times New Roman" panose="02020603050405020304" pitchFamily="18" charset="0"/>
              </a:rPr>
              <a:t>Regionalnego</a:t>
            </a:r>
            <a:r>
              <a:rPr lang="en-US" sz="1000" dirty="0">
                <a:latin typeface="Arial" panose="020B0604020202020204" pitchFamily="34" charset="0"/>
                <a:ea typeface="Times New Roman" panose="02020603050405020304" pitchFamily="18" charset="0"/>
              </a:rPr>
              <a:t>.</a:t>
            </a:r>
            <a:endParaRPr lang="pl-PL" sz="1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4905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05215C6-DDC7-41B6-8B5A-5F6061BD6372}"/>
              </a:ext>
            </a:extLst>
          </p:cNvPr>
          <p:cNvSpPr>
            <a:spLocks noGrp="1"/>
          </p:cNvSpPr>
          <p:nvPr>
            <p:ph type="title"/>
          </p:nvPr>
        </p:nvSpPr>
        <p:spPr>
          <a:xfrm>
            <a:off x="846402" y="506326"/>
            <a:ext cx="3630612" cy="955514"/>
          </a:xfrm>
        </p:spPr>
        <p:txBody>
          <a:bodyPr>
            <a:noAutofit/>
          </a:bodyPr>
          <a:lstStyle/>
          <a:p>
            <a:pPr algn="ctr"/>
            <a:r>
              <a:rPr lang="pl-PL" sz="2800" b="1" dirty="0">
                <a:latin typeface="+mn-lt"/>
              </a:rPr>
              <a:t>CHLEB WIELOZIARNISTY</a:t>
            </a:r>
          </a:p>
        </p:txBody>
      </p:sp>
      <p:pic>
        <p:nvPicPr>
          <p:cNvPr id="6" name="Symbol zastępczy obrazu 5">
            <a:extLst>
              <a:ext uri="{FF2B5EF4-FFF2-40B4-BE49-F238E27FC236}">
                <a16:creationId xmlns="" xmlns:a16="http://schemas.microsoft.com/office/drawing/2014/main" id="{8DCC0CA4-4342-4F85-9AE8-9D0E2E65767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351895" y="1707897"/>
            <a:ext cx="5012585" cy="4770425"/>
          </a:xfrm>
          <a:prstGeom prst="rect">
            <a:avLst/>
          </a:prstGeom>
          <a:ln>
            <a:noFill/>
          </a:ln>
          <a:effectLst>
            <a:softEdge rad="112500"/>
          </a:effectLst>
        </p:spPr>
      </p:pic>
      <p:sp>
        <p:nvSpPr>
          <p:cNvPr id="8" name="pole tekstowe 7">
            <a:extLst>
              <a:ext uri="{FF2B5EF4-FFF2-40B4-BE49-F238E27FC236}">
                <a16:creationId xmlns="" xmlns:a16="http://schemas.microsoft.com/office/drawing/2014/main" id="{7B4E726B-04F4-4E0F-9D33-AD75BE5CC18A}"/>
              </a:ext>
            </a:extLst>
          </p:cNvPr>
          <p:cNvSpPr txBox="1"/>
          <p:nvPr/>
        </p:nvSpPr>
        <p:spPr>
          <a:xfrm>
            <a:off x="5875867" y="677334"/>
            <a:ext cx="6671733" cy="6186309"/>
          </a:xfrm>
          <a:prstGeom prst="rect">
            <a:avLst/>
          </a:prstGeom>
          <a:noFill/>
        </p:spPr>
        <p:txBody>
          <a:bodyPr wrap="square" rtlCol="0">
            <a:spAutoFit/>
          </a:bodyPr>
          <a:lstStyle/>
          <a:p>
            <a:pPr lvl="0"/>
            <a:r>
              <a:rPr lang="pl-PL" b="1" u="sng" dirty="0"/>
              <a:t>składniki</a:t>
            </a:r>
          </a:p>
          <a:p>
            <a:pPr lvl="0"/>
            <a:r>
              <a:rPr lang="pl-PL" b="1" dirty="0"/>
              <a:t>80 dag mąki pszennej</a:t>
            </a:r>
          </a:p>
          <a:p>
            <a:pPr lvl="0"/>
            <a:r>
              <a:rPr lang="pl-PL" b="1" dirty="0"/>
              <a:t>20 dag mąki żytniej </a:t>
            </a:r>
          </a:p>
          <a:p>
            <a:pPr lvl="0"/>
            <a:r>
              <a:rPr lang="pl-PL" b="1" dirty="0"/>
              <a:t>3 łyżeczki cukru </a:t>
            </a:r>
          </a:p>
          <a:p>
            <a:pPr lvl="0"/>
            <a:r>
              <a:rPr lang="pl-PL" b="1" dirty="0"/>
              <a:t>1,5 łyżki soli </a:t>
            </a:r>
          </a:p>
          <a:p>
            <a:pPr lvl="0"/>
            <a:r>
              <a:rPr lang="pl-PL" b="1" dirty="0"/>
              <a:t>5 dag drożdży </a:t>
            </a:r>
          </a:p>
          <a:p>
            <a:pPr lvl="0"/>
            <a:r>
              <a:rPr lang="pl-PL" b="1" dirty="0"/>
              <a:t>1 litr ciepłej wody </a:t>
            </a:r>
          </a:p>
          <a:p>
            <a:pPr lvl="0"/>
            <a:r>
              <a:rPr lang="pl-PL" b="1" dirty="0"/>
              <a:t>6 łyżeczek słonecznika </a:t>
            </a:r>
          </a:p>
          <a:p>
            <a:pPr lvl="0"/>
            <a:r>
              <a:rPr lang="pl-PL" b="1" dirty="0"/>
              <a:t>3 łyżeczki dyni, siemienia lanego i sezamu </a:t>
            </a:r>
          </a:p>
          <a:p>
            <a:pPr lvl="0"/>
            <a:endParaRPr lang="pl-PL" b="1" dirty="0"/>
          </a:p>
          <a:p>
            <a:r>
              <a:rPr lang="pl-PL" b="1" dirty="0" smtClean="0"/>
              <a:t>Wszystkie </a:t>
            </a:r>
            <a:r>
              <a:rPr lang="pl-PL" b="1" dirty="0"/>
              <a:t>składniki dokładnie wymieszać i zostawić </a:t>
            </a:r>
          </a:p>
          <a:p>
            <a:r>
              <a:rPr lang="pl-PL" b="1" dirty="0"/>
              <a:t>ciasto do wyrośnięcia w ciepłym miejscu.  Wyrośnięte ciasto podzielić na 2 części i włożyć do dwóch blaszek posmarowanych tłuszczem. Odczekać chwilę aż ciasto chlebowe ponownie </a:t>
            </a:r>
          </a:p>
          <a:p>
            <a:r>
              <a:rPr lang="pl-PL" b="1" dirty="0"/>
              <a:t>wyrośnie i  wsadzić blaszki do nagrzanego piekarnika (200</a:t>
            </a:r>
            <a:r>
              <a:rPr lang="pl-PL" b="1" baseline="30000" dirty="0"/>
              <a:t>0</a:t>
            </a:r>
            <a:r>
              <a:rPr lang="pl-PL" b="1" dirty="0"/>
              <a:t>). </a:t>
            </a:r>
          </a:p>
          <a:p>
            <a:r>
              <a:rPr lang="pl-PL" b="1" dirty="0"/>
              <a:t>Piec 1 godzinę. </a:t>
            </a:r>
          </a:p>
          <a:p>
            <a:r>
              <a:rPr lang="pl-PL" b="1" dirty="0"/>
              <a:t>Z tej porcji upieczemy 2 pyszne, wieloziarniste chlebki które pozbawione są wszelkich sztucznych spulchniaczy i ulepszaczy.</a:t>
            </a:r>
          </a:p>
          <a:p>
            <a:r>
              <a:rPr lang="pl-PL" b="1" dirty="0"/>
              <a:t>Aby z tej receptury  upiec duży, okrągły chleb potrzebny jest już </a:t>
            </a:r>
          </a:p>
          <a:p>
            <a:r>
              <a:rPr lang="pl-PL" b="1" dirty="0"/>
              <a:t>nam piec chlebowy gdzie uformowane ciasto pieczemy bezpośrednio na </a:t>
            </a:r>
            <a:r>
              <a:rPr lang="pl-PL" b="1" dirty="0" smtClean="0"/>
              <a:t>blasze</a:t>
            </a:r>
            <a:r>
              <a:rPr lang="pl-PL" dirty="0" smtClean="0"/>
              <a:t>.</a:t>
            </a:r>
            <a:endParaRPr lang="pl-PL" dirty="0"/>
          </a:p>
          <a:p>
            <a:r>
              <a:rPr lang="pl-PL" b="1" dirty="0"/>
              <a:t> </a:t>
            </a:r>
            <a:endParaRPr lang="pl-PL" dirty="0"/>
          </a:p>
        </p:txBody>
      </p:sp>
      <p:pic>
        <p:nvPicPr>
          <p:cNvPr id="9" name="Obraz 8"/>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1952" cy="677334"/>
          </a:xfrm>
          <a:prstGeom prst="rect">
            <a:avLst/>
          </a:prstGeom>
          <a:noFill/>
        </p:spPr>
      </p:pic>
    </p:spTree>
    <p:extLst>
      <p:ext uri="{BB962C8B-B14F-4D97-AF65-F5344CB8AC3E}">
        <p14:creationId xmlns:p14="http://schemas.microsoft.com/office/powerpoint/2010/main" val="2721798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0516B7F-317C-4778-BEBE-9B609C55DA67}"/>
              </a:ext>
            </a:extLst>
          </p:cNvPr>
          <p:cNvSpPr>
            <a:spLocks noGrp="1"/>
          </p:cNvSpPr>
          <p:nvPr>
            <p:ph type="title"/>
          </p:nvPr>
        </p:nvSpPr>
        <p:spPr>
          <a:xfrm>
            <a:off x="839788" y="457200"/>
            <a:ext cx="3932237" cy="1313543"/>
          </a:xfrm>
        </p:spPr>
        <p:txBody>
          <a:bodyPr>
            <a:normAutofit/>
          </a:bodyPr>
          <a:lstStyle/>
          <a:p>
            <a:pPr algn="ctr"/>
            <a:r>
              <a:rPr lang="pl-PL" sz="2800" b="1" dirty="0">
                <a:latin typeface="+mn-lt"/>
              </a:rPr>
              <a:t>PIROGI</a:t>
            </a:r>
            <a:br>
              <a:rPr lang="pl-PL" sz="2800" b="1" dirty="0">
                <a:latin typeface="+mn-lt"/>
              </a:rPr>
            </a:br>
            <a:r>
              <a:rPr lang="pl-PL" sz="2800" b="1" dirty="0">
                <a:latin typeface="+mn-lt"/>
              </a:rPr>
              <a:t> ŁOMNICAŃSKIE</a:t>
            </a:r>
          </a:p>
        </p:txBody>
      </p:sp>
      <p:pic>
        <p:nvPicPr>
          <p:cNvPr id="6" name="Symbol zastępczy obrazu 5">
            <a:extLst>
              <a:ext uri="{FF2B5EF4-FFF2-40B4-BE49-F238E27FC236}">
                <a16:creationId xmlns="" xmlns:a16="http://schemas.microsoft.com/office/drawing/2014/main" id="{900973CF-32CD-4AD3-AB42-CDDB1482DEC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374138" y="1770743"/>
            <a:ext cx="5335209" cy="4655936"/>
          </a:xfrm>
          <a:prstGeom prst="rect">
            <a:avLst/>
          </a:prstGeom>
          <a:ln>
            <a:noFill/>
          </a:ln>
          <a:effectLst>
            <a:softEdge rad="112500"/>
          </a:effectLst>
        </p:spPr>
      </p:pic>
      <p:sp>
        <p:nvSpPr>
          <p:cNvPr id="3" name="pole tekstowe 2">
            <a:extLst>
              <a:ext uri="{FF2B5EF4-FFF2-40B4-BE49-F238E27FC236}">
                <a16:creationId xmlns="" xmlns:a16="http://schemas.microsoft.com/office/drawing/2014/main" id="{9E6AA91B-78D6-45F8-94B2-50275AB4A566}"/>
              </a:ext>
            </a:extLst>
          </p:cNvPr>
          <p:cNvSpPr txBox="1"/>
          <p:nvPr/>
        </p:nvSpPr>
        <p:spPr>
          <a:xfrm>
            <a:off x="6035041" y="694944"/>
            <a:ext cx="5863770" cy="5909310"/>
          </a:xfrm>
          <a:prstGeom prst="rect">
            <a:avLst/>
          </a:prstGeom>
          <a:noFill/>
        </p:spPr>
        <p:txBody>
          <a:bodyPr wrap="square" rtlCol="0">
            <a:spAutoFit/>
          </a:bodyPr>
          <a:lstStyle/>
          <a:p>
            <a:endParaRPr lang="pl-PL" b="1" u="sng" dirty="0" smtClean="0"/>
          </a:p>
          <a:p>
            <a:r>
              <a:rPr lang="pl-PL" b="1" u="sng" dirty="0" smtClean="0"/>
              <a:t>ciasto</a:t>
            </a:r>
            <a:endParaRPr lang="pl-PL" b="1" u="sng" dirty="0"/>
          </a:p>
          <a:p>
            <a:pPr lvl="0"/>
            <a:r>
              <a:rPr lang="pl-PL" b="1" dirty="0"/>
              <a:t>3 kg ugotowanych, zmielonych ziemniaków </a:t>
            </a:r>
          </a:p>
          <a:p>
            <a:pPr lvl="0"/>
            <a:r>
              <a:rPr lang="pl-PL" b="1" dirty="0"/>
              <a:t>1 kg ziemniaków surowych, startych na tarce (jak na placki ziemniaczane) i odciśniętych </a:t>
            </a:r>
          </a:p>
          <a:p>
            <a:pPr lvl="0"/>
            <a:r>
              <a:rPr lang="pl-PL" b="1" dirty="0"/>
              <a:t>2 jajka, </a:t>
            </a:r>
          </a:p>
          <a:p>
            <a:pPr lvl="0"/>
            <a:r>
              <a:rPr lang="pl-PL" b="1" dirty="0"/>
              <a:t>½ kg mąki ziemniaczanej </a:t>
            </a:r>
          </a:p>
          <a:p>
            <a:pPr lvl="0"/>
            <a:r>
              <a:rPr lang="pl-PL" b="1" dirty="0"/>
              <a:t>sól do smaku </a:t>
            </a:r>
          </a:p>
          <a:p>
            <a:r>
              <a:rPr lang="pl-PL" b="1" u="sng" dirty="0"/>
              <a:t>farsz</a:t>
            </a:r>
          </a:p>
          <a:p>
            <a:pPr lvl="0"/>
            <a:r>
              <a:rPr lang="pl-PL" b="1" dirty="0"/>
              <a:t>1 kg zmielonego, białego sera / można pomieszać </a:t>
            </a:r>
            <a:endParaRPr lang="pl-PL" b="1" dirty="0" smtClean="0"/>
          </a:p>
          <a:p>
            <a:pPr lvl="0"/>
            <a:r>
              <a:rPr lang="pl-PL" b="1" dirty="0" smtClean="0"/>
              <a:t>z </a:t>
            </a:r>
            <a:r>
              <a:rPr lang="pl-PL" b="1" dirty="0"/>
              <a:t>bryndzą/</a:t>
            </a:r>
          </a:p>
          <a:p>
            <a:pPr lvl="0"/>
            <a:r>
              <a:rPr lang="pl-PL" b="1" dirty="0"/>
              <a:t>4 ugotowane, zmielone ziemniaki </a:t>
            </a:r>
          </a:p>
          <a:p>
            <a:pPr lvl="0"/>
            <a:r>
              <a:rPr lang="pl-PL" b="1" dirty="0"/>
              <a:t>2 jajka </a:t>
            </a:r>
          </a:p>
          <a:p>
            <a:pPr lvl="0"/>
            <a:r>
              <a:rPr lang="pl-PL" b="1" dirty="0"/>
              <a:t>pokrojoną w kostkę i przesmażoną cebulę, sól pieprz do smaku </a:t>
            </a:r>
          </a:p>
          <a:p>
            <a:r>
              <a:rPr lang="pl-PL" b="1" dirty="0" smtClean="0"/>
              <a:t>Połączyć </a:t>
            </a:r>
            <a:r>
              <a:rPr lang="pl-PL" b="1" dirty="0"/>
              <a:t>składniki na ciasto. Osobno  przygotować farsz. </a:t>
            </a:r>
            <a:endParaRPr lang="pl-PL" b="1" dirty="0" smtClean="0"/>
          </a:p>
          <a:p>
            <a:r>
              <a:rPr lang="pl-PL" b="1" dirty="0" smtClean="0"/>
              <a:t>Z </a:t>
            </a:r>
            <a:r>
              <a:rPr lang="pl-PL" b="1" dirty="0"/>
              <a:t>ciasta formować na dłoni okrągłe placuszki, na  środek kłaść łyżką farszu i uformować kluski do wielkości dużego jajka. Wkładać na gotującą się, posoloną wodę, gotować </a:t>
            </a:r>
            <a:endParaRPr lang="pl-PL" b="1" dirty="0" smtClean="0"/>
          </a:p>
          <a:p>
            <a:r>
              <a:rPr lang="pl-PL" b="1" dirty="0" smtClean="0"/>
              <a:t>10 </a:t>
            </a:r>
            <a:r>
              <a:rPr lang="pl-PL" b="1" dirty="0"/>
              <a:t>minut. Podawać polane skwarkami przesmażonymi z cebulą.   </a:t>
            </a:r>
          </a:p>
        </p:txBody>
      </p:sp>
      <p:pic>
        <p:nvPicPr>
          <p:cNvPr id="7" name="Obraz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8528" cy="694944"/>
          </a:xfrm>
          <a:prstGeom prst="rect">
            <a:avLst/>
          </a:prstGeom>
          <a:noFill/>
        </p:spPr>
      </p:pic>
    </p:spTree>
    <p:extLst>
      <p:ext uri="{BB962C8B-B14F-4D97-AF65-F5344CB8AC3E}">
        <p14:creationId xmlns:p14="http://schemas.microsoft.com/office/powerpoint/2010/main" val="223194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5DD4AAB-2AF1-4C20-9140-1CB0AA1FFCA8}"/>
              </a:ext>
            </a:extLst>
          </p:cNvPr>
          <p:cNvSpPr>
            <a:spLocks noGrp="1"/>
          </p:cNvSpPr>
          <p:nvPr>
            <p:ph type="title"/>
          </p:nvPr>
        </p:nvSpPr>
        <p:spPr>
          <a:xfrm>
            <a:off x="503651" y="1224096"/>
            <a:ext cx="4236583" cy="1600200"/>
          </a:xfrm>
        </p:spPr>
        <p:txBody>
          <a:bodyPr>
            <a:noAutofit/>
          </a:bodyPr>
          <a:lstStyle/>
          <a:p>
            <a:pPr algn="ctr"/>
            <a:r>
              <a:rPr lang="pl-PL" sz="2800" b="1" dirty="0">
                <a:latin typeface="+mn-lt"/>
              </a:rPr>
              <a:t>HOVADZI KOTLIKOVY GULAŚ – WOŁOWY GULASZ KOCIOŁKOWY</a:t>
            </a:r>
            <a:r>
              <a:rPr lang="pl-PL" dirty="0"/>
              <a:t/>
            </a:r>
            <a:br>
              <a:rPr lang="pl-PL" dirty="0"/>
            </a:br>
            <a:endParaRPr lang="pl-PL" dirty="0"/>
          </a:p>
        </p:txBody>
      </p:sp>
      <p:pic>
        <p:nvPicPr>
          <p:cNvPr id="6" name="Symbol zastępczy zawartości 5">
            <a:extLst>
              <a:ext uri="{FF2B5EF4-FFF2-40B4-BE49-F238E27FC236}">
                <a16:creationId xmlns="" xmlns:a16="http://schemas.microsoft.com/office/drawing/2014/main" id="{D7DDB5C2-3036-4832-AA8F-ECBFD4BCB6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651" y="2456080"/>
            <a:ext cx="4484202" cy="4034367"/>
          </a:xfrm>
          <a:prstGeom prst="rect">
            <a:avLst/>
          </a:prstGeom>
          <a:ln>
            <a:noFill/>
          </a:ln>
          <a:effectLst>
            <a:softEdge rad="112500"/>
          </a:effectLst>
        </p:spPr>
      </p:pic>
      <p:pic>
        <p:nvPicPr>
          <p:cNvPr id="5" name="Obraz 4">
            <a:extLst>
              <a:ext uri="{FF2B5EF4-FFF2-40B4-BE49-F238E27FC236}">
                <a16:creationId xmlns="" xmlns:a16="http://schemas.microsoft.com/office/drawing/2014/main" id="{CF78B3F1-887D-4C5F-828A-F3D6307BB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5936">
            <a:off x="3142498" y="4767992"/>
            <a:ext cx="2572995" cy="1795281"/>
          </a:xfrm>
          <a:prstGeom prst="rect">
            <a:avLst/>
          </a:prstGeom>
        </p:spPr>
      </p:pic>
      <p:sp>
        <p:nvSpPr>
          <p:cNvPr id="3" name="pole tekstowe 2">
            <a:extLst>
              <a:ext uri="{FF2B5EF4-FFF2-40B4-BE49-F238E27FC236}">
                <a16:creationId xmlns="" xmlns:a16="http://schemas.microsoft.com/office/drawing/2014/main" id="{B949117C-3368-459B-8EC4-A30B13A75627}"/>
              </a:ext>
            </a:extLst>
          </p:cNvPr>
          <p:cNvSpPr txBox="1"/>
          <p:nvPr/>
        </p:nvSpPr>
        <p:spPr>
          <a:xfrm>
            <a:off x="5979886" y="917912"/>
            <a:ext cx="6212114" cy="5940088"/>
          </a:xfrm>
          <a:prstGeom prst="rect">
            <a:avLst/>
          </a:prstGeom>
          <a:noFill/>
        </p:spPr>
        <p:txBody>
          <a:bodyPr wrap="square" rtlCol="0">
            <a:spAutoFit/>
          </a:bodyPr>
          <a:lstStyle/>
          <a:p>
            <a:r>
              <a:rPr lang="pl-PL" b="1" dirty="0"/>
              <a:t>WARZONY W KOTLE NA OGNISKU</a:t>
            </a:r>
          </a:p>
          <a:p>
            <a:pPr lvl="0"/>
            <a:r>
              <a:rPr lang="pl-PL" b="1" dirty="0"/>
              <a:t>25 kg mięsa wołowego bez kości, 15 kg ziemniaków</a:t>
            </a:r>
          </a:p>
          <a:p>
            <a:pPr lvl="0"/>
            <a:r>
              <a:rPr lang="pl-PL" b="1" dirty="0"/>
              <a:t>5 kg białej cebuli, 5 kg pomidorów</a:t>
            </a:r>
          </a:p>
          <a:p>
            <a:pPr lvl="0"/>
            <a:r>
              <a:rPr lang="pl-PL" b="1" dirty="0"/>
              <a:t>3 kg papryki zielonej i czerwonej, 5 kg kiszonej kapusty</a:t>
            </a:r>
          </a:p>
          <a:p>
            <a:pPr lvl="0"/>
            <a:r>
              <a:rPr lang="pl-PL" b="1" dirty="0"/>
              <a:t>2 kg wędzonej słoniny, 1 główka czosnku</a:t>
            </a:r>
          </a:p>
          <a:p>
            <a:pPr lvl="0"/>
            <a:r>
              <a:rPr lang="pl-PL" b="1" dirty="0"/>
              <a:t>sól, pieprz, słowacka przyprawa korzenna, słodka papryka mielona, majeranek, liść laurowy, garść suszonych grzybów leśnych </a:t>
            </a:r>
            <a:br>
              <a:rPr lang="pl-PL" b="1" dirty="0"/>
            </a:br>
            <a:r>
              <a:rPr lang="pl-PL" b="1" dirty="0" smtClean="0"/>
              <a:t>Na </a:t>
            </a:r>
            <a:r>
              <a:rPr lang="pl-PL" b="1" dirty="0"/>
              <a:t>maśle podsmażymy cebulę pokrojoną w kostkę do momentu zeszklenia jej. Dodajemy pokrojone w kostkę mięso wołowe, chwilę opiekamy i dusimy. Następnie dodajemy wszystkie przyprawy i podlewamy wodą. Wszystko gotujemy min. 1,5 godziny. Następnie dodajemy połowę drobno pokrojonych ziemniaków, które mają się rozgotować w gulaszu. W tym czasie wrzucamy do kotła grzyby, paprykę pokrojoną </a:t>
            </a:r>
            <a:endParaRPr lang="pl-PL" b="1" dirty="0" smtClean="0"/>
          </a:p>
          <a:p>
            <a:pPr lvl="0"/>
            <a:r>
              <a:rPr lang="pl-PL" b="1" dirty="0" smtClean="0"/>
              <a:t>w </a:t>
            </a:r>
            <a:r>
              <a:rPr lang="pl-PL" b="1" dirty="0"/>
              <a:t>paski i gotujemy jeszcze 45 minut. W razie potrzeby dolewamy wody. Pod koniec gotowania dodajemy resztę ziemniaków i warzymy potrawę aż kostka ziemniaczana będzie miękka. Przyprawiamy do smaku solą i pieprzem.</a:t>
            </a:r>
          </a:p>
          <a:p>
            <a:r>
              <a:rPr lang="pl-PL" b="1" dirty="0"/>
              <a:t>Gulasz najlepiej podawać z domowymi knedlikami.</a:t>
            </a:r>
          </a:p>
          <a:p>
            <a:pPr lvl="0"/>
            <a:endParaRPr lang="pl-PL" sz="2000" b="1" dirty="0"/>
          </a:p>
        </p:txBody>
      </p:sp>
      <p:pic>
        <p:nvPicPr>
          <p:cNvPr id="7" name="Obraz 6"/>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682752"/>
          </a:xfrm>
          <a:prstGeom prst="rect">
            <a:avLst/>
          </a:prstGeom>
          <a:noFill/>
        </p:spPr>
      </p:pic>
    </p:spTree>
    <p:extLst>
      <p:ext uri="{BB962C8B-B14F-4D97-AF65-F5344CB8AC3E}">
        <p14:creationId xmlns:p14="http://schemas.microsoft.com/office/powerpoint/2010/main" val="223361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420032A-E59F-49D9-A6D6-3D977F2BA5EA}"/>
              </a:ext>
            </a:extLst>
          </p:cNvPr>
          <p:cNvSpPr>
            <a:spLocks noGrp="1"/>
          </p:cNvSpPr>
          <p:nvPr>
            <p:ph type="title"/>
          </p:nvPr>
        </p:nvSpPr>
        <p:spPr>
          <a:xfrm>
            <a:off x="780255" y="682752"/>
            <a:ext cx="3932237" cy="1600200"/>
          </a:xfrm>
        </p:spPr>
        <p:txBody>
          <a:bodyPr>
            <a:normAutofit/>
          </a:bodyPr>
          <a:lstStyle/>
          <a:p>
            <a:r>
              <a:rPr lang="pl-PL" sz="2800" b="1" dirty="0">
                <a:latin typeface="+mn-lt"/>
              </a:rPr>
              <a:t>SEGEDINSKY GULAŚ –GULASZ SEGEDYŃSKI</a:t>
            </a:r>
            <a:r>
              <a:rPr lang="pl-PL" sz="2800" dirty="0">
                <a:latin typeface="+mn-lt"/>
              </a:rPr>
              <a:t/>
            </a:r>
            <a:br>
              <a:rPr lang="pl-PL" sz="2800" dirty="0">
                <a:latin typeface="+mn-lt"/>
              </a:rPr>
            </a:br>
            <a:endParaRPr lang="pl-PL" sz="2800" dirty="0">
              <a:latin typeface="+mn-lt"/>
            </a:endParaRPr>
          </a:p>
        </p:txBody>
      </p:sp>
      <p:pic>
        <p:nvPicPr>
          <p:cNvPr id="6" name="Symbol zastępczy zawartości 5">
            <a:extLst>
              <a:ext uri="{FF2B5EF4-FFF2-40B4-BE49-F238E27FC236}">
                <a16:creationId xmlns="" xmlns:a16="http://schemas.microsoft.com/office/drawing/2014/main" id="{AD5E90AB-60C0-484E-8133-DCFBE7D4FC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17" y="2057400"/>
            <a:ext cx="4767824" cy="4062984"/>
          </a:xfrm>
          <a:prstGeom prst="rect">
            <a:avLst/>
          </a:prstGeom>
          <a:ln>
            <a:noFill/>
          </a:ln>
          <a:effectLst>
            <a:softEdge rad="112500"/>
          </a:effectLst>
        </p:spPr>
      </p:pic>
      <p:sp>
        <p:nvSpPr>
          <p:cNvPr id="3" name="pole tekstowe 2">
            <a:extLst>
              <a:ext uri="{FF2B5EF4-FFF2-40B4-BE49-F238E27FC236}">
                <a16:creationId xmlns="" xmlns:a16="http://schemas.microsoft.com/office/drawing/2014/main" id="{717C64CA-EBB7-4713-8E39-1DD520374FAF}"/>
              </a:ext>
            </a:extLst>
          </p:cNvPr>
          <p:cNvSpPr txBox="1"/>
          <p:nvPr/>
        </p:nvSpPr>
        <p:spPr>
          <a:xfrm>
            <a:off x="5689599" y="926592"/>
            <a:ext cx="6342743" cy="5355312"/>
          </a:xfrm>
          <a:prstGeom prst="rect">
            <a:avLst/>
          </a:prstGeom>
          <a:noFill/>
        </p:spPr>
        <p:txBody>
          <a:bodyPr wrap="square" rtlCol="0">
            <a:spAutoFit/>
          </a:bodyPr>
          <a:lstStyle/>
          <a:p>
            <a:r>
              <a:rPr lang="pl-PL" b="1" dirty="0"/>
              <a:t>WARZONY W KOTLE NA OGNISKU</a:t>
            </a:r>
          </a:p>
          <a:p>
            <a:pPr lvl="0"/>
            <a:r>
              <a:rPr lang="pl-PL" b="1" dirty="0"/>
              <a:t>25 kg łopatki wołowej bez kości</a:t>
            </a:r>
          </a:p>
          <a:p>
            <a:pPr lvl="0"/>
            <a:r>
              <a:rPr lang="pl-PL" b="1" dirty="0"/>
              <a:t>15 kg ziemniaków</a:t>
            </a:r>
          </a:p>
          <a:p>
            <a:pPr lvl="0"/>
            <a:r>
              <a:rPr lang="pl-PL" b="1" dirty="0"/>
              <a:t>5 kg białej cebuli</a:t>
            </a:r>
          </a:p>
          <a:p>
            <a:pPr lvl="0"/>
            <a:r>
              <a:rPr lang="pl-PL" b="1" dirty="0"/>
              <a:t>5 kg pomidorów</a:t>
            </a:r>
          </a:p>
          <a:p>
            <a:pPr lvl="0"/>
            <a:r>
              <a:rPr lang="pl-PL" b="1" dirty="0"/>
              <a:t>3 kg papryki zielonej i czerwonej</a:t>
            </a:r>
          </a:p>
          <a:p>
            <a:pPr lvl="0"/>
            <a:r>
              <a:rPr lang="pl-PL" b="1" dirty="0"/>
              <a:t>5 kg kiszonej kapusty</a:t>
            </a:r>
          </a:p>
          <a:p>
            <a:pPr lvl="0"/>
            <a:r>
              <a:rPr lang="pl-PL" b="1" dirty="0"/>
              <a:t>2 kg wędzonej słoniny</a:t>
            </a:r>
          </a:p>
          <a:p>
            <a:pPr lvl="0"/>
            <a:r>
              <a:rPr lang="pl-PL" b="1" dirty="0"/>
              <a:t>1 główka czosnku</a:t>
            </a:r>
          </a:p>
          <a:p>
            <a:pPr lvl="0"/>
            <a:r>
              <a:rPr lang="pl-PL" b="1" dirty="0"/>
              <a:t>sól, przyprawa korzenna, papryka mielona słodka</a:t>
            </a:r>
          </a:p>
          <a:p>
            <a:r>
              <a:rPr lang="pl-PL" b="1" dirty="0"/>
              <a:t> </a:t>
            </a:r>
            <a:endParaRPr lang="pl-PL" b="1" dirty="0" smtClean="0"/>
          </a:p>
          <a:p>
            <a:r>
              <a:rPr lang="pl-PL" b="1" dirty="0" smtClean="0"/>
              <a:t>Na </a:t>
            </a:r>
            <a:r>
              <a:rPr lang="pl-PL" b="1" dirty="0"/>
              <a:t>rozgrzanym oleju smażymy w garncu cebulę pokrojoną w kostkę. Dodajemy pokrojone w kostkę mięso wieprzowe, posypujemy go papryką, podlewamy wodą i dusimy do miękkości ok 1,5h. Do mięsa dodajemy kiszoną kapustę, liść laurowy i gulasz gotujemy do miękkości. Mieszamy śmietanę z mąką pszenną i wlewamy to do gulaszu. Po 5 minutach możemy serwować. </a:t>
            </a:r>
          </a:p>
          <a:p>
            <a:r>
              <a:rPr lang="pl-PL" b="1" dirty="0"/>
              <a:t>Potrawę najlepiej podawać z pieczywem lub knedlikami.</a:t>
            </a:r>
          </a:p>
        </p:txBody>
      </p:sp>
      <p:pic>
        <p:nvPicPr>
          <p:cNvPr id="7" name="Obraz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1952" cy="682752"/>
          </a:xfrm>
          <a:prstGeom prst="rect">
            <a:avLst/>
          </a:prstGeom>
          <a:noFill/>
        </p:spPr>
      </p:pic>
    </p:spTree>
    <p:extLst>
      <p:ext uri="{BB962C8B-B14F-4D97-AF65-F5344CB8AC3E}">
        <p14:creationId xmlns:p14="http://schemas.microsoft.com/office/powerpoint/2010/main" val="392235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10527C3-B4ED-4611-9324-E4D9D1B1D24B}"/>
              </a:ext>
            </a:extLst>
          </p:cNvPr>
          <p:cNvSpPr>
            <a:spLocks noGrp="1"/>
          </p:cNvSpPr>
          <p:nvPr>
            <p:ph type="title"/>
          </p:nvPr>
        </p:nvSpPr>
        <p:spPr/>
        <p:txBody>
          <a:bodyPr>
            <a:normAutofit/>
          </a:bodyPr>
          <a:lstStyle/>
          <a:p>
            <a:pPr algn="ctr"/>
            <a:r>
              <a:rPr lang="pl-PL" sz="3100" b="1" dirty="0">
                <a:latin typeface="+mn-lt"/>
              </a:rPr>
              <a:t>DZIADKI PIWNICZAŃSKIE </a:t>
            </a:r>
            <a:r>
              <a:rPr lang="pl-PL" dirty="0"/>
              <a:t/>
            </a:r>
            <a:br>
              <a:rPr lang="pl-PL" dirty="0"/>
            </a:br>
            <a:endParaRPr lang="pl-PL" dirty="0"/>
          </a:p>
        </p:txBody>
      </p:sp>
      <p:pic>
        <p:nvPicPr>
          <p:cNvPr id="6" name="Symbol zastępczy obrazu 5">
            <a:extLst>
              <a:ext uri="{FF2B5EF4-FFF2-40B4-BE49-F238E27FC236}">
                <a16:creationId xmlns="" xmlns:a16="http://schemas.microsoft.com/office/drawing/2014/main" id="{50CF5BE7-8F5A-4871-9883-237F4A999C0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379" r="4379"/>
          <a:stretch>
            <a:fillRect/>
          </a:stretch>
        </p:blipFill>
        <p:spPr>
          <a:xfrm>
            <a:off x="233024" y="1938529"/>
            <a:ext cx="4342328" cy="3759302"/>
          </a:xfrm>
          <a:prstGeom prst="rect">
            <a:avLst/>
          </a:prstGeom>
          <a:ln>
            <a:noFill/>
          </a:ln>
          <a:effectLst>
            <a:softEdge rad="112500"/>
          </a:effectLst>
        </p:spPr>
      </p:pic>
      <p:pic>
        <p:nvPicPr>
          <p:cNvPr id="8" name="Obraz 7">
            <a:extLst>
              <a:ext uri="{FF2B5EF4-FFF2-40B4-BE49-F238E27FC236}">
                <a16:creationId xmlns="" xmlns:a16="http://schemas.microsoft.com/office/drawing/2014/main" id="{E5A4A954-3718-4CCD-803A-3EE442D87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011" y="3538729"/>
            <a:ext cx="2812898" cy="3241902"/>
          </a:xfrm>
          <a:prstGeom prst="rect">
            <a:avLst/>
          </a:prstGeom>
          <a:ln>
            <a:noFill/>
          </a:ln>
          <a:effectLst>
            <a:softEdge rad="112500"/>
          </a:effectLst>
        </p:spPr>
      </p:pic>
      <p:sp>
        <p:nvSpPr>
          <p:cNvPr id="3" name="pole tekstowe 2">
            <a:extLst>
              <a:ext uri="{FF2B5EF4-FFF2-40B4-BE49-F238E27FC236}">
                <a16:creationId xmlns="" xmlns:a16="http://schemas.microsoft.com/office/drawing/2014/main" id="{44875D5E-B4A3-4426-8B4A-46C261A02399}"/>
              </a:ext>
            </a:extLst>
          </p:cNvPr>
          <p:cNvSpPr txBox="1"/>
          <p:nvPr/>
        </p:nvSpPr>
        <p:spPr>
          <a:xfrm>
            <a:off x="6741431" y="319314"/>
            <a:ext cx="5203825" cy="6740307"/>
          </a:xfrm>
          <a:prstGeom prst="rect">
            <a:avLst/>
          </a:prstGeom>
          <a:noFill/>
        </p:spPr>
        <p:txBody>
          <a:bodyPr wrap="square" rtlCol="0">
            <a:spAutoFit/>
          </a:bodyPr>
          <a:lstStyle/>
          <a:p>
            <a:r>
              <a:rPr lang="pl-PL" b="1" u="sng" dirty="0"/>
              <a:t>składniki</a:t>
            </a:r>
            <a:endParaRPr lang="pl-PL" u="sng" dirty="0"/>
          </a:p>
          <a:p>
            <a:pPr lvl="0"/>
            <a:r>
              <a:rPr lang="pl-PL" b="1" dirty="0"/>
              <a:t>3 kg ziemniaków </a:t>
            </a:r>
          </a:p>
          <a:p>
            <a:pPr lvl="0"/>
            <a:r>
              <a:rPr lang="pl-PL" b="1" dirty="0"/>
              <a:t>70 dag mąki pszennej </a:t>
            </a:r>
          </a:p>
          <a:p>
            <a:pPr lvl="0"/>
            <a:r>
              <a:rPr lang="pl-PL" b="1" dirty="0"/>
              <a:t>sól do smaku </a:t>
            </a:r>
          </a:p>
          <a:p>
            <a:r>
              <a:rPr lang="pl-PL" b="1" dirty="0"/>
              <a:t>Obrane ziemniaki zalewamy wodą w garnku tak aby je przykryła i gotujemy  na półtwardo. Gdy jest za dużo wody odlewamy ją do osobnego naczynia. Wsypujemy do garnka na wierzch ziemniaków mąkę. Przykrywamy pokrywką. Wszystko się powoli gotujemy. Po około 20 minutach gdy mąka się zaparzy a ziemniaki zmiękną, ugniatamy tłuczkiem. Gdy masa ziemniaczano-mączna jest zbyt zbita można dodać odlaną wcześniej wodę od  gotowanych ziemniaków i  doprawiamy ją solą do smaku. Z powstałej masy formujemy ręcznie małe, okrągłe kluseczki.</a:t>
            </a:r>
          </a:p>
          <a:p>
            <a:r>
              <a:rPr lang="pl-PL" b="1" dirty="0" smtClean="0"/>
              <a:t>Można </a:t>
            </a:r>
            <a:r>
              <a:rPr lang="pl-PL" b="1" dirty="0"/>
              <a:t>je podawać w dwóch wersjach: na słodko, ze śmietaną i cukrem lub na słono ze skwarkami z boczku i tłuszczem a gdy będą już zimne możne je podsmażyć na patelni.</a:t>
            </a:r>
          </a:p>
          <a:p>
            <a:r>
              <a:rPr lang="pl-PL" b="1" dirty="0"/>
              <a:t>Danie to było przysmakiem dzieci, które chętnie uczestniczyły w przygotowaniu potrawy, bawiąc się przy formowaniu masy.</a:t>
            </a:r>
          </a:p>
          <a:p>
            <a:r>
              <a:rPr lang="pl-PL" dirty="0"/>
              <a:t> </a:t>
            </a:r>
          </a:p>
        </p:txBody>
      </p:sp>
      <p:pic>
        <p:nvPicPr>
          <p:cNvPr id="7" name="Obraz 6"/>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67840" cy="658368"/>
          </a:xfrm>
          <a:prstGeom prst="rect">
            <a:avLst/>
          </a:prstGeom>
          <a:noFill/>
        </p:spPr>
      </p:pic>
    </p:spTree>
    <p:extLst>
      <p:ext uri="{BB962C8B-B14F-4D97-AF65-F5344CB8AC3E}">
        <p14:creationId xmlns:p14="http://schemas.microsoft.com/office/powerpoint/2010/main" val="635669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DE6B6FF-2BEF-4F0B-9E2D-E339A08E935F}"/>
              </a:ext>
            </a:extLst>
          </p:cNvPr>
          <p:cNvSpPr>
            <a:spLocks noGrp="1"/>
          </p:cNvSpPr>
          <p:nvPr>
            <p:ph type="title"/>
          </p:nvPr>
        </p:nvSpPr>
        <p:spPr>
          <a:xfrm>
            <a:off x="556847" y="756600"/>
            <a:ext cx="3932237" cy="1600200"/>
          </a:xfrm>
        </p:spPr>
        <p:txBody>
          <a:bodyPr>
            <a:normAutofit/>
          </a:bodyPr>
          <a:lstStyle/>
          <a:p>
            <a:pPr algn="ctr"/>
            <a:r>
              <a:rPr lang="pl-PL" sz="3100" b="1" dirty="0">
                <a:latin typeface="+mn-lt"/>
              </a:rPr>
              <a:t>PIEROGI ŁEMKOWSKIE </a:t>
            </a:r>
            <a:r>
              <a:rPr lang="pl-PL" dirty="0"/>
              <a:t/>
            </a:r>
            <a:br>
              <a:rPr lang="pl-PL" dirty="0"/>
            </a:br>
            <a:endParaRPr lang="pl-PL" dirty="0"/>
          </a:p>
        </p:txBody>
      </p:sp>
      <p:pic>
        <p:nvPicPr>
          <p:cNvPr id="6" name="Symbol zastępczy zawartości 5">
            <a:extLst>
              <a:ext uri="{FF2B5EF4-FFF2-40B4-BE49-F238E27FC236}">
                <a16:creationId xmlns="" xmlns:a16="http://schemas.microsoft.com/office/drawing/2014/main" id="{83AC6E5D-BB54-445E-A740-44B304A114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919" y="2356800"/>
            <a:ext cx="4806091" cy="4129089"/>
          </a:xfrm>
          <a:prstGeom prst="rect">
            <a:avLst/>
          </a:prstGeom>
          <a:ln>
            <a:noFill/>
          </a:ln>
          <a:effectLst>
            <a:softEdge rad="112500"/>
          </a:effectLst>
        </p:spPr>
      </p:pic>
      <p:sp>
        <p:nvSpPr>
          <p:cNvPr id="7" name="pole tekstowe 6">
            <a:extLst>
              <a:ext uri="{FF2B5EF4-FFF2-40B4-BE49-F238E27FC236}">
                <a16:creationId xmlns="" xmlns:a16="http://schemas.microsoft.com/office/drawing/2014/main" id="{EB718DAA-CDF3-4EBE-884F-AD03EDB64E3C}"/>
              </a:ext>
            </a:extLst>
          </p:cNvPr>
          <p:cNvSpPr txBox="1"/>
          <p:nvPr/>
        </p:nvSpPr>
        <p:spPr>
          <a:xfrm>
            <a:off x="5079999" y="420625"/>
            <a:ext cx="7112001" cy="6740307"/>
          </a:xfrm>
          <a:prstGeom prst="rect">
            <a:avLst/>
          </a:prstGeom>
          <a:noFill/>
        </p:spPr>
        <p:txBody>
          <a:bodyPr wrap="square" rtlCol="0">
            <a:spAutoFit/>
          </a:bodyPr>
          <a:lstStyle/>
          <a:p>
            <a:endParaRPr lang="pl-PL" b="1" dirty="0"/>
          </a:p>
          <a:p>
            <a:r>
              <a:rPr lang="pl-PL" b="1" u="sng" dirty="0"/>
              <a:t>Ciasto :</a:t>
            </a:r>
          </a:p>
          <a:p>
            <a:pPr lvl="0"/>
            <a:r>
              <a:rPr lang="pl-PL" b="1" dirty="0"/>
              <a:t>1kg mąki </a:t>
            </a:r>
          </a:p>
          <a:p>
            <a:pPr lvl="0"/>
            <a:r>
              <a:rPr lang="pl-PL" b="1" dirty="0"/>
              <a:t>pół szklanki oleju </a:t>
            </a:r>
          </a:p>
          <a:p>
            <a:pPr lvl="0"/>
            <a:r>
              <a:rPr lang="pl-PL" b="1" dirty="0"/>
              <a:t>ciepła woda do wyrabiania ciasta </a:t>
            </a:r>
          </a:p>
          <a:p>
            <a:r>
              <a:rPr lang="pl-PL" b="1" dirty="0"/>
              <a:t>Z podanych składników wyrobić ciasto następnie go rozwałkować, pokroić na krążki.</a:t>
            </a:r>
          </a:p>
          <a:p>
            <a:r>
              <a:rPr lang="pl-PL" b="1" dirty="0"/>
              <a:t>Każdy krążek napełnić wybranym farszem i uformować pierogi.</a:t>
            </a:r>
          </a:p>
          <a:p>
            <a:r>
              <a:rPr lang="pl-PL" b="1" dirty="0"/>
              <a:t>Surowe pierogi wrzucamy do gotującej i lekko osolonej wody. Lekko mieszać aby nie przywarły do dna garnka i gotować ok. 10 minut.</a:t>
            </a:r>
          </a:p>
          <a:p>
            <a:r>
              <a:rPr lang="pl-PL" b="1" dirty="0"/>
              <a:t>Ugotowane pierożki podajemy z omastą.</a:t>
            </a:r>
          </a:p>
          <a:p>
            <a:endParaRPr lang="pl-PL" b="1" dirty="0"/>
          </a:p>
          <a:p>
            <a:r>
              <a:rPr lang="pl-PL" b="1" u="sng" dirty="0"/>
              <a:t>Farsz świąteczny 1:  </a:t>
            </a:r>
          </a:p>
          <a:p>
            <a:pPr lvl="0"/>
            <a:r>
              <a:rPr lang="pl-PL" b="1" dirty="0"/>
              <a:t>½ gotowanych ziemniaków </a:t>
            </a:r>
          </a:p>
          <a:p>
            <a:pPr lvl="0"/>
            <a:r>
              <a:rPr lang="pl-PL" b="1" dirty="0"/>
              <a:t>½ kg białego sera </a:t>
            </a:r>
          </a:p>
          <a:p>
            <a:pPr lvl="0"/>
            <a:r>
              <a:rPr lang="pl-PL" b="1" dirty="0"/>
              <a:t>posiekane liście mięty  </a:t>
            </a:r>
          </a:p>
          <a:p>
            <a:pPr lvl="0"/>
            <a:r>
              <a:rPr lang="pl-PL" b="1" dirty="0"/>
              <a:t>pól do smaku</a:t>
            </a:r>
          </a:p>
          <a:p>
            <a:r>
              <a:rPr lang="pl-PL" b="1" dirty="0"/>
              <a:t>Wszystko razem dobrze </a:t>
            </a:r>
            <a:r>
              <a:rPr lang="pl-PL" b="1" dirty="0" smtClean="0"/>
              <a:t>wymieszać.</a:t>
            </a:r>
            <a:endParaRPr lang="pl-PL" b="1" u="sng" dirty="0"/>
          </a:p>
          <a:p>
            <a:r>
              <a:rPr lang="pl-PL" b="1" dirty="0"/>
              <a:t>		</a:t>
            </a:r>
            <a:r>
              <a:rPr lang="pl-PL" b="1" u="sng" dirty="0"/>
              <a:t>Farsz postny 2:</a:t>
            </a:r>
          </a:p>
          <a:p>
            <a:pPr lvl="0"/>
            <a:r>
              <a:rPr lang="pl-PL" b="1" dirty="0"/>
              <a:t>		½ kg gotowanych ziemniaków </a:t>
            </a:r>
          </a:p>
          <a:p>
            <a:pPr lvl="0"/>
            <a:r>
              <a:rPr lang="pl-PL" b="1" dirty="0"/>
              <a:t>		2 duże cebule (drobno pokrojoną i podsmażoną na 		maśle) sól, pieprz do smaku </a:t>
            </a:r>
          </a:p>
          <a:p>
            <a:r>
              <a:rPr lang="pl-PL" b="1" dirty="0"/>
              <a:t>		Wszystko razem </a:t>
            </a:r>
            <a:r>
              <a:rPr lang="pl-PL" b="1" dirty="0" smtClean="0"/>
              <a:t>wymieszać.</a:t>
            </a:r>
            <a:endParaRPr lang="pl-PL" b="1" dirty="0"/>
          </a:p>
          <a:p>
            <a:r>
              <a:rPr lang="pl-PL" dirty="0"/>
              <a:t> </a:t>
            </a:r>
          </a:p>
        </p:txBody>
      </p:sp>
      <p:pic>
        <p:nvPicPr>
          <p:cNvPr id="8" name="Obraz 7"/>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5648" cy="670560"/>
          </a:xfrm>
          <a:prstGeom prst="rect">
            <a:avLst/>
          </a:prstGeom>
          <a:noFill/>
        </p:spPr>
      </p:pic>
    </p:spTree>
    <p:extLst>
      <p:ext uri="{BB962C8B-B14F-4D97-AF65-F5344CB8AC3E}">
        <p14:creationId xmlns:p14="http://schemas.microsoft.com/office/powerpoint/2010/main" val="39349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1BA1187-55A7-4691-B5A0-32812E1ADC4F}"/>
              </a:ext>
            </a:extLst>
          </p:cNvPr>
          <p:cNvSpPr>
            <a:spLocks noGrp="1"/>
          </p:cNvSpPr>
          <p:nvPr>
            <p:ph type="title"/>
          </p:nvPr>
        </p:nvSpPr>
        <p:spPr>
          <a:xfrm>
            <a:off x="871424" y="491899"/>
            <a:ext cx="3932237" cy="1023257"/>
          </a:xfrm>
        </p:spPr>
        <p:txBody>
          <a:bodyPr>
            <a:normAutofit/>
          </a:bodyPr>
          <a:lstStyle/>
          <a:p>
            <a:pPr algn="ctr"/>
            <a:r>
              <a:rPr lang="pl-PL" sz="2800" b="1" dirty="0">
                <a:latin typeface="+mn-lt"/>
              </a:rPr>
              <a:t>ZUPA  RYDZOWA</a:t>
            </a:r>
          </a:p>
        </p:txBody>
      </p:sp>
      <p:pic>
        <p:nvPicPr>
          <p:cNvPr id="5" name="Obraz 4">
            <a:extLst>
              <a:ext uri="{FF2B5EF4-FFF2-40B4-BE49-F238E27FC236}">
                <a16:creationId xmlns="" xmlns:a16="http://schemas.microsoft.com/office/drawing/2014/main" id="{3EAB19B3-0706-4663-98EF-4F613150C7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52" y="2007055"/>
            <a:ext cx="5181600" cy="4141932"/>
          </a:xfrm>
          <a:prstGeom prst="rect">
            <a:avLst/>
          </a:prstGeom>
          <a:ln>
            <a:noFill/>
          </a:ln>
          <a:effectLst>
            <a:softEdge rad="112500"/>
          </a:effectLst>
        </p:spPr>
      </p:pic>
      <p:sp>
        <p:nvSpPr>
          <p:cNvPr id="6" name="Prostokąt 5">
            <a:extLst>
              <a:ext uri="{FF2B5EF4-FFF2-40B4-BE49-F238E27FC236}">
                <a16:creationId xmlns="" xmlns:a16="http://schemas.microsoft.com/office/drawing/2014/main" id="{96FB16FB-D6CF-4B24-B89D-D71300AE8E51}"/>
              </a:ext>
            </a:extLst>
          </p:cNvPr>
          <p:cNvSpPr/>
          <p:nvPr/>
        </p:nvSpPr>
        <p:spPr>
          <a:xfrm>
            <a:off x="5972918" y="1896156"/>
            <a:ext cx="5520645" cy="4252831"/>
          </a:xfrm>
          <a:prstGeom prst="rect">
            <a:avLst/>
          </a:prstGeom>
        </p:spPr>
        <p:txBody>
          <a:bodyPr wrap="square">
            <a:spAutoFit/>
          </a:bodyPr>
          <a:lstStyle/>
          <a:p>
            <a:pPr lvl="0">
              <a:lnSpc>
                <a:spcPct val="107000"/>
              </a:lnSpc>
              <a:spcAft>
                <a:spcPts val="0"/>
              </a:spcAft>
            </a:pPr>
            <a:r>
              <a:rPr lang="pl-PL" b="1" u="sng" dirty="0">
                <a:latin typeface="Calibri" panose="020F0502020204030204" pitchFamily="34" charset="0"/>
                <a:ea typeface="Calibri" panose="020F0502020204030204" pitchFamily="34" charset="0"/>
                <a:cs typeface="Times New Roman" panose="02020603050405020304" pitchFamily="18" charset="0"/>
              </a:rPr>
              <a:t>S</a:t>
            </a:r>
            <a:r>
              <a:rPr lang="pl-PL" b="1" u="sng" dirty="0" smtClean="0">
                <a:latin typeface="Calibri" panose="020F0502020204030204" pitchFamily="34" charset="0"/>
                <a:ea typeface="Calibri" panose="020F0502020204030204" pitchFamily="34" charset="0"/>
                <a:cs typeface="Times New Roman" panose="02020603050405020304" pitchFamily="18" charset="0"/>
              </a:rPr>
              <a:t>kładniki</a:t>
            </a:r>
            <a:endParaRPr lang="pl-PL" b="1"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1 kg selera</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2 kg marchewki</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0,5 kg korzenia selera</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0,5 pęczka pietruszki i kopru</a:t>
            </a:r>
          </a:p>
          <a:p>
            <a:pPr marL="342900" lvl="0" indent="-342900">
              <a:lnSpc>
                <a:spcPct val="107000"/>
              </a:lnSpc>
              <a:spcAft>
                <a:spcPts val="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1 kg świeżych rydzów z lasu</a:t>
            </a:r>
          </a:p>
          <a:p>
            <a:pPr marL="342900" lvl="0" indent="-342900">
              <a:lnSpc>
                <a:spcPct val="107000"/>
              </a:lnSpc>
              <a:spcAft>
                <a:spcPts val="800"/>
              </a:spcAft>
              <a:buFont typeface="Symbol" panose="05050102010706020507" pitchFamily="18"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sól, pieprz </a:t>
            </a:r>
            <a:endParaRPr lang="pl-PL" b="1"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pl-PL" b="1" dirty="0" smtClean="0">
                <a:latin typeface="Calibri" panose="020F0502020204030204" pitchFamily="34" charset="0"/>
                <a:ea typeface="Calibri" panose="020F0502020204030204" pitchFamily="34" charset="0"/>
                <a:cs typeface="Times New Roman" panose="02020603050405020304" pitchFamily="18" charset="0"/>
              </a:rPr>
              <a:t>Wiórki </a:t>
            </a:r>
            <a:r>
              <a:rPr lang="pl-PL" b="1" dirty="0">
                <a:latin typeface="Calibri" panose="020F0502020204030204" pitchFamily="34" charset="0"/>
                <a:ea typeface="Calibri" panose="020F0502020204030204" pitchFamily="34" charset="0"/>
                <a:cs typeface="Times New Roman" panose="02020603050405020304" pitchFamily="18" charset="0"/>
              </a:rPr>
              <a:t>z warzyw gotujemy aż zrobi się wywar </a:t>
            </a:r>
            <a:r>
              <a:rPr lang="pl-PL" b="1" dirty="0" smtClean="0">
                <a:latin typeface="Calibri" panose="020F0502020204030204" pitchFamily="34" charset="0"/>
                <a:ea typeface="Calibri" panose="020F0502020204030204" pitchFamily="34" charset="0"/>
                <a:cs typeface="Times New Roman" panose="02020603050405020304" pitchFamily="18" charset="0"/>
              </a:rPr>
              <a:t>warzywny.</a:t>
            </a:r>
          </a:p>
          <a:p>
            <a:pPr lvl="0">
              <a:lnSpc>
                <a:spcPct val="107000"/>
              </a:lnSpc>
              <a:spcAft>
                <a:spcPts val="800"/>
              </a:spcAft>
            </a:pPr>
            <a:r>
              <a:rPr lang="pl-PL" b="1" dirty="0" smtClean="0">
                <a:latin typeface="Calibri" panose="020F0502020204030204" pitchFamily="34" charset="0"/>
                <a:ea typeface="Calibri" panose="020F0502020204030204" pitchFamily="34" charset="0"/>
                <a:cs typeface="Times New Roman" panose="02020603050405020304" pitchFamily="18" charset="0"/>
              </a:rPr>
              <a:t>Umyte </a:t>
            </a:r>
            <a:r>
              <a:rPr lang="pl-PL" b="1" dirty="0">
                <a:latin typeface="Calibri" panose="020F0502020204030204" pitchFamily="34" charset="0"/>
                <a:ea typeface="Calibri" panose="020F0502020204030204" pitchFamily="34" charset="0"/>
                <a:cs typeface="Times New Roman" panose="02020603050405020304" pitchFamily="18" charset="0"/>
              </a:rPr>
              <a:t>grzyby zblanszować i pokroić. Gotujemy z wywarem z warzyw aż zupa stanie się lekko kleista. Doprawiamy do smaku tylko pieprzem i </a:t>
            </a:r>
            <a:r>
              <a:rPr lang="pl-PL" b="1" dirty="0" smtClean="0">
                <a:latin typeface="Calibri" panose="020F0502020204030204" pitchFamily="34" charset="0"/>
                <a:ea typeface="Calibri" panose="020F0502020204030204" pitchFamily="34" charset="0"/>
                <a:cs typeface="Times New Roman" panose="02020603050405020304" pitchFamily="18" charset="0"/>
              </a:rPr>
              <a:t>solą.</a:t>
            </a:r>
          </a:p>
          <a:p>
            <a:pPr lvl="0">
              <a:lnSpc>
                <a:spcPct val="107000"/>
              </a:lnSpc>
              <a:spcAft>
                <a:spcPts val="800"/>
              </a:spcAft>
            </a:pPr>
            <a:r>
              <a:rPr lang="pl-PL" b="1" dirty="0" smtClean="0">
                <a:latin typeface="Calibri" panose="020F0502020204030204" pitchFamily="34" charset="0"/>
                <a:ea typeface="Calibri" panose="020F0502020204030204" pitchFamily="34" charset="0"/>
                <a:cs typeface="Times New Roman" panose="02020603050405020304" pitchFamily="18" charset="0"/>
              </a:rPr>
              <a:t>Można </a:t>
            </a:r>
            <a:r>
              <a:rPr lang="pl-PL" b="1" dirty="0">
                <a:latin typeface="Calibri" panose="020F0502020204030204" pitchFamily="34" charset="0"/>
                <a:ea typeface="Calibri" panose="020F0502020204030204" pitchFamily="34" charset="0"/>
                <a:cs typeface="Times New Roman" panose="02020603050405020304" pitchFamily="18" charset="0"/>
              </a:rPr>
              <a:t>podawać z makaronem.</a:t>
            </a:r>
            <a:endParaRPr lang="pl-PL"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az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670560"/>
          </a:xfrm>
          <a:prstGeom prst="rect">
            <a:avLst/>
          </a:prstGeom>
          <a:noFill/>
        </p:spPr>
      </p:pic>
    </p:spTree>
    <p:extLst>
      <p:ext uri="{BB962C8B-B14F-4D97-AF65-F5344CB8AC3E}">
        <p14:creationId xmlns:p14="http://schemas.microsoft.com/office/powerpoint/2010/main" val="186746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5F0D01-33E6-4DB2-B4B5-A7EF242679DB}"/>
              </a:ext>
            </a:extLst>
          </p:cNvPr>
          <p:cNvSpPr>
            <a:spLocks noGrp="1"/>
          </p:cNvSpPr>
          <p:nvPr>
            <p:ph type="title"/>
          </p:nvPr>
        </p:nvSpPr>
        <p:spPr>
          <a:xfrm>
            <a:off x="1316790" y="908304"/>
            <a:ext cx="2687193" cy="874776"/>
          </a:xfrm>
        </p:spPr>
        <p:txBody>
          <a:bodyPr>
            <a:normAutofit/>
          </a:bodyPr>
          <a:lstStyle/>
          <a:p>
            <a:pPr algn="ctr"/>
            <a:r>
              <a:rPr lang="pl-PL" sz="2800" b="1" dirty="0">
                <a:latin typeface="+mn-lt"/>
              </a:rPr>
              <a:t>PLACKI  PASTERSKIE</a:t>
            </a:r>
          </a:p>
        </p:txBody>
      </p:sp>
      <p:pic>
        <p:nvPicPr>
          <p:cNvPr id="6" name="Symbol zastępczy obrazu 5">
            <a:extLst>
              <a:ext uri="{FF2B5EF4-FFF2-40B4-BE49-F238E27FC236}">
                <a16:creationId xmlns="" xmlns:a16="http://schemas.microsoft.com/office/drawing/2014/main" id="{0B042875-5F40-4E0A-B106-7224EA8AED4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827" b="4827"/>
          <a:stretch>
            <a:fillRect/>
          </a:stretch>
        </p:blipFill>
        <p:spPr>
          <a:xfrm>
            <a:off x="380607" y="2013549"/>
            <a:ext cx="4559558" cy="4410456"/>
          </a:xfrm>
          <a:prstGeom prst="rect">
            <a:avLst/>
          </a:prstGeom>
          <a:ln>
            <a:noFill/>
          </a:ln>
          <a:effectLst>
            <a:softEdge rad="112500"/>
          </a:effectLst>
        </p:spPr>
      </p:pic>
      <p:sp>
        <p:nvSpPr>
          <p:cNvPr id="7" name="pole tekstowe 6">
            <a:extLst>
              <a:ext uri="{FF2B5EF4-FFF2-40B4-BE49-F238E27FC236}">
                <a16:creationId xmlns="" xmlns:a16="http://schemas.microsoft.com/office/drawing/2014/main" id="{9DD9ED22-1D27-494E-9CDB-AFDA8DC0C2F2}"/>
              </a:ext>
            </a:extLst>
          </p:cNvPr>
          <p:cNvSpPr txBox="1"/>
          <p:nvPr/>
        </p:nvSpPr>
        <p:spPr>
          <a:xfrm>
            <a:off x="5518913" y="1345692"/>
            <a:ext cx="6002528" cy="5078313"/>
          </a:xfrm>
          <a:prstGeom prst="rect">
            <a:avLst/>
          </a:prstGeom>
          <a:noFill/>
        </p:spPr>
        <p:txBody>
          <a:bodyPr wrap="square" rtlCol="0">
            <a:spAutoFit/>
          </a:bodyPr>
          <a:lstStyle/>
          <a:p>
            <a:r>
              <a:rPr lang="pl-PL" b="1" u="sng" dirty="0"/>
              <a:t>S</a:t>
            </a:r>
            <a:r>
              <a:rPr lang="pl-PL" b="1" u="sng" dirty="0" smtClean="0"/>
              <a:t>kładniki</a:t>
            </a:r>
            <a:endParaRPr lang="pl-PL" u="sng" dirty="0"/>
          </a:p>
          <a:p>
            <a:pPr lvl="0"/>
            <a:r>
              <a:rPr lang="pl-PL" b="1" dirty="0"/>
              <a:t>1 kg mąki pszennej</a:t>
            </a:r>
          </a:p>
          <a:p>
            <a:pPr lvl="0"/>
            <a:r>
              <a:rPr lang="pl-PL" b="1" dirty="0"/>
              <a:t>łyżeczka soli </a:t>
            </a:r>
          </a:p>
          <a:p>
            <a:pPr lvl="0"/>
            <a:r>
              <a:rPr lang="pl-PL" b="1" dirty="0"/>
              <a:t>łyżeczka sody </a:t>
            </a:r>
          </a:p>
          <a:p>
            <a:pPr lvl="0"/>
            <a:r>
              <a:rPr lang="pl-PL" b="1" dirty="0"/>
              <a:t>serwatka ( lub kefir ) do wyrobienia ciasta </a:t>
            </a:r>
          </a:p>
          <a:p>
            <a:pPr lvl="0"/>
            <a:endParaRPr lang="pl-PL" b="1" dirty="0"/>
          </a:p>
          <a:p>
            <a:r>
              <a:rPr lang="pl-PL" b="1" dirty="0" smtClean="0"/>
              <a:t>Wszystkie </a:t>
            </a:r>
            <a:r>
              <a:rPr lang="pl-PL" b="1" dirty="0"/>
              <a:t>składniki  mieszamy i wyrabiamy ciasto. Powinno mieć zwrotną konsystencję (gęstszego </a:t>
            </a:r>
            <a:r>
              <a:rPr lang="pl-PL" b="1" dirty="0" smtClean="0"/>
              <a:t>budyniu). </a:t>
            </a:r>
            <a:r>
              <a:rPr lang="pl-PL" b="1" dirty="0"/>
              <a:t>Formujemy  owalne placki o grubości 1 cm  </a:t>
            </a:r>
            <a:r>
              <a:rPr lang="pl-PL" b="1" dirty="0" smtClean="0"/>
              <a:t>i </a:t>
            </a:r>
            <a:r>
              <a:rPr lang="pl-PL" b="1" dirty="0"/>
              <a:t>oprószamy mąką . Na rozgrzanej  blaszce pieczemy </a:t>
            </a:r>
            <a:r>
              <a:rPr lang="pl-PL" b="1" dirty="0" smtClean="0"/>
              <a:t> </a:t>
            </a:r>
            <a:r>
              <a:rPr lang="pl-PL" b="1" dirty="0"/>
              <a:t>z obydwu stron tak aby się lekko zarumieniły.</a:t>
            </a:r>
          </a:p>
          <a:p>
            <a:r>
              <a:rPr lang="pl-PL" b="1" dirty="0"/>
              <a:t>Najlepiej piec na żeliwnej blaszce tak jak dawniej gdy nasze babcie piekły te placki bezpośrednio na płycie kuchennej. Pasterze natomiast, wysoko w górach piekli te placki na ognisku gdy brakowało im </a:t>
            </a:r>
            <a:r>
              <a:rPr lang="pl-PL" b="1" dirty="0" smtClean="0"/>
              <a:t>chleba.</a:t>
            </a:r>
          </a:p>
          <a:p>
            <a:endParaRPr lang="pl-PL" b="1" dirty="0"/>
          </a:p>
          <a:p>
            <a:r>
              <a:rPr lang="pl-PL" b="1" dirty="0" smtClean="0"/>
              <a:t>Najsmaczniejsze </a:t>
            </a:r>
            <a:r>
              <a:rPr lang="pl-PL" b="1" dirty="0"/>
              <a:t>są jeszcze ciepłe posmarowane domowym masełkiem, bryndzą lub smalcem ze skwarkami.</a:t>
            </a:r>
          </a:p>
        </p:txBody>
      </p:sp>
      <p:pic>
        <p:nvPicPr>
          <p:cNvPr id="8" name="Obraz 7"/>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1536" cy="633984"/>
          </a:xfrm>
          <a:prstGeom prst="rect">
            <a:avLst/>
          </a:prstGeom>
          <a:noFill/>
        </p:spPr>
      </p:pic>
    </p:spTree>
    <p:extLst>
      <p:ext uri="{BB962C8B-B14F-4D97-AF65-F5344CB8AC3E}">
        <p14:creationId xmlns:p14="http://schemas.microsoft.com/office/powerpoint/2010/main" val="2799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1221</Words>
  <Application>Microsoft Office PowerPoint</Application>
  <PresentationFormat>Panoramiczny</PresentationFormat>
  <Paragraphs>144</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vt:i4>
      </vt:variant>
    </vt:vector>
  </HeadingPairs>
  <TitlesOfParts>
    <vt:vector size="18" baseType="lpstr">
      <vt:lpstr>Arial</vt:lpstr>
      <vt:lpstr>Calibri</vt:lpstr>
      <vt:lpstr>Calibri Light</vt:lpstr>
      <vt:lpstr>Symbol</vt:lpstr>
      <vt:lpstr>Times New Roman</vt:lpstr>
      <vt:lpstr>Motyw pakietu Office</vt:lpstr>
      <vt:lpstr>Prezentacja programu PowerPoint</vt:lpstr>
      <vt:lpstr>CHLEB WIELOZIARNISTY</vt:lpstr>
      <vt:lpstr>PIROGI  ŁOMNICAŃSKIE</vt:lpstr>
      <vt:lpstr>HOVADZI KOTLIKOVY GULAŚ – WOŁOWY GULASZ KOCIOŁKOWY </vt:lpstr>
      <vt:lpstr>SEGEDINSKY GULAŚ –GULASZ SEGEDYŃSKI </vt:lpstr>
      <vt:lpstr>DZIADKI PIWNICZAŃSKIE  </vt:lpstr>
      <vt:lpstr>PIEROGI ŁEMKOWSKIE  </vt:lpstr>
      <vt:lpstr>ZUPA  RYDZOWA</vt:lpstr>
      <vt:lpstr>PLACKI  PASTERSKIE</vt:lpstr>
      <vt:lpstr>              ZUPA BURACZANA W KUCHNI                                     UKRAIŃSKIEJ       </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Beskid</dc:creator>
  <cp:lastModifiedBy>Czapla, Małgorzata (UMWM)</cp:lastModifiedBy>
  <cp:revision>94</cp:revision>
  <dcterms:created xsi:type="dcterms:W3CDTF">2018-10-11T13:29:52Z</dcterms:created>
  <dcterms:modified xsi:type="dcterms:W3CDTF">2019-04-23T07:58:50Z</dcterms:modified>
</cp:coreProperties>
</file>